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0.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2.xml" ContentType="application/vnd.openxmlformats-officedocument.presentationml.notesSlide+xml"/>
  <Override PartName="/ppt/diagrams/data11.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diagrams/data9.xml" ContentType="application/vnd.openxmlformats-officedocument.drawingml.diagramData+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94" r:id="rId1"/>
  </p:sldMasterIdLst>
  <p:notesMasterIdLst>
    <p:notesMasterId r:id="rId28"/>
  </p:notesMasterIdLst>
  <p:sldIdLst>
    <p:sldId id="256" r:id="rId2"/>
    <p:sldId id="542" r:id="rId3"/>
    <p:sldId id="562" r:id="rId4"/>
    <p:sldId id="608" r:id="rId5"/>
    <p:sldId id="607" r:id="rId6"/>
    <p:sldId id="625" r:id="rId7"/>
    <p:sldId id="610" r:id="rId8"/>
    <p:sldId id="631" r:id="rId9"/>
    <p:sldId id="617" r:id="rId10"/>
    <p:sldId id="614" r:id="rId11"/>
    <p:sldId id="615" r:id="rId12"/>
    <p:sldId id="616" r:id="rId13"/>
    <p:sldId id="618" r:id="rId14"/>
    <p:sldId id="627" r:id="rId15"/>
    <p:sldId id="628" r:id="rId16"/>
    <p:sldId id="626" r:id="rId17"/>
    <p:sldId id="629" r:id="rId18"/>
    <p:sldId id="619" r:id="rId19"/>
    <p:sldId id="611" r:id="rId20"/>
    <p:sldId id="630" r:id="rId21"/>
    <p:sldId id="612" r:id="rId22"/>
    <p:sldId id="621" r:id="rId23"/>
    <p:sldId id="622" r:id="rId24"/>
    <p:sldId id="623" r:id="rId25"/>
    <p:sldId id="613" r:id="rId26"/>
    <p:sldId id="561"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stine Swindell" initials="JS" lastIdx="2" clrIdx="0">
    <p:extLst>
      <p:ext uri="{19B8F6BF-5375-455C-9EA6-DF929625EA0E}">
        <p15:presenceInfo xmlns:p15="http://schemas.microsoft.com/office/powerpoint/2012/main" userId="S::justine.swindell@cancer.org::7b5ed945-8ce0-4a01-a8fb-207c73158c73" providerId="AD"/>
      </p:ext>
    </p:extLst>
  </p:cmAuthor>
  <p:cmAuthor id="2" name="Amy Marbaugh" initials="AM" lastIdx="11" clrIdx="1">
    <p:extLst>
      <p:ext uri="{19B8F6BF-5375-455C-9EA6-DF929625EA0E}">
        <p15:presenceInfo xmlns:p15="http://schemas.microsoft.com/office/powerpoint/2012/main" userId="S::Amy.Marbaugh@cancer.org::f4d819ee-02c9-45b7-9311-bacf7737c8d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B5B6B2"/>
    <a:srgbClr val="3494BA"/>
    <a:srgbClr val="2D73B9"/>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75" autoAdjust="0"/>
    <p:restoredTop sz="92473" autoAdjust="0"/>
  </p:normalViewPr>
  <p:slideViewPr>
    <p:cSldViewPr snapToGrid="0">
      <p:cViewPr varScale="1">
        <p:scale>
          <a:sx n="102" d="100"/>
          <a:sy n="102" d="100"/>
        </p:scale>
        <p:origin x="1728" y="96"/>
      </p:cViewPr>
      <p:guideLst/>
    </p:cSldViewPr>
  </p:slideViewPr>
  <p:outlineViewPr>
    <p:cViewPr>
      <p:scale>
        <a:sx n="33" d="100"/>
        <a:sy n="33" d="100"/>
      </p:scale>
      <p:origin x="0" y="-852"/>
    </p:cViewPr>
  </p:outlineViewPr>
  <p:notesTextViewPr>
    <p:cViewPr>
      <p:scale>
        <a:sx n="1" d="1"/>
        <a:sy n="1" d="1"/>
      </p:scale>
      <p:origin x="0" y="0"/>
    </p:cViewPr>
  </p:notesTextViewPr>
  <p:sorterViewPr>
    <p:cViewPr varScale="1">
      <p:scale>
        <a:sx n="1" d="1"/>
        <a:sy n="1" d="1"/>
      </p:scale>
      <p:origin x="0" y="-25698"/>
    </p:cViewPr>
  </p:sorterViewPr>
  <p:notesViewPr>
    <p:cSldViewPr snapToGrid="0">
      <p:cViewPr varScale="1">
        <p:scale>
          <a:sx n="51" d="100"/>
          <a:sy n="51" d="100"/>
        </p:scale>
        <p:origin x="1892" y="4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iagrams/_rels/data10.xml.rels><?xml version="1.0" encoding="UTF-8" standalone="yes"?>
<Relationships xmlns="http://schemas.openxmlformats.org/package/2006/relationships"><Relationship Id="rId8" Type="http://schemas.openxmlformats.org/officeDocument/2006/relationships/image" Target="../media/image4.svg"/><Relationship Id="rId13" Type="http://schemas.openxmlformats.org/officeDocument/2006/relationships/image" Target="../media/image21.png"/><Relationship Id="rId3" Type="http://schemas.openxmlformats.org/officeDocument/2006/relationships/image" Target="../media/image13.png"/><Relationship Id="rId7" Type="http://schemas.openxmlformats.org/officeDocument/2006/relationships/image" Target="../media/image3.png"/><Relationship Id="rId12" Type="http://schemas.openxmlformats.org/officeDocument/2006/relationships/image" Target="../media/image20.sv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11" Type="http://schemas.openxmlformats.org/officeDocument/2006/relationships/image" Target="../media/image19.png"/><Relationship Id="rId5" Type="http://schemas.openxmlformats.org/officeDocument/2006/relationships/image" Target="../media/image15.png"/><Relationship Id="rId10" Type="http://schemas.openxmlformats.org/officeDocument/2006/relationships/image" Target="../media/image18.svg"/><Relationship Id="rId4" Type="http://schemas.openxmlformats.org/officeDocument/2006/relationships/image" Target="../media/image14.svg"/><Relationship Id="rId9" Type="http://schemas.openxmlformats.org/officeDocument/2006/relationships/image" Target="../media/image17.png"/><Relationship Id="rId14" Type="http://schemas.openxmlformats.org/officeDocument/2006/relationships/image" Target="../media/image22.svg"/></Relationships>
</file>

<file path=ppt/diagrams/_rels/data9.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image" Target="../media/image10.png"/></Relationships>
</file>

<file path=ppt/diagrams/_rels/drawing9.xml.rels><?xml version="1.0" encoding="UTF-8" standalone="yes"?>
<Relationships xmlns="http://schemas.openxmlformats.org/package/2006/relationships"><Relationship Id="rId8" Type="http://schemas.openxmlformats.org/officeDocument/2006/relationships/image" Target="../media/image4.svg"/><Relationship Id="rId13" Type="http://schemas.openxmlformats.org/officeDocument/2006/relationships/image" Target="../media/image21.png"/><Relationship Id="rId3" Type="http://schemas.openxmlformats.org/officeDocument/2006/relationships/image" Target="../media/image13.png"/><Relationship Id="rId7" Type="http://schemas.openxmlformats.org/officeDocument/2006/relationships/image" Target="../media/image3.png"/><Relationship Id="rId12" Type="http://schemas.openxmlformats.org/officeDocument/2006/relationships/image" Target="../media/image20.sv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11" Type="http://schemas.openxmlformats.org/officeDocument/2006/relationships/image" Target="../media/image19.png"/><Relationship Id="rId5" Type="http://schemas.openxmlformats.org/officeDocument/2006/relationships/image" Target="../media/image15.png"/><Relationship Id="rId10" Type="http://schemas.openxmlformats.org/officeDocument/2006/relationships/image" Target="../media/image18.svg"/><Relationship Id="rId4" Type="http://schemas.openxmlformats.org/officeDocument/2006/relationships/image" Target="../media/image14.svg"/><Relationship Id="rId9" Type="http://schemas.openxmlformats.org/officeDocument/2006/relationships/image" Target="../media/image17.png"/><Relationship Id="rId14" Type="http://schemas.openxmlformats.org/officeDocument/2006/relationships/image" Target="../media/image22.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6EF6920-D77F-4AC8-95A1-55DDCA5C86F0}"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D0C65F7E-8A27-4AED-9BBF-CE9CDFE8B9CB}">
      <dgm:prSet phldrT="[Text]"/>
      <dgm:spPr/>
      <dgm:t>
        <a:bodyPr/>
        <a:lstStyle/>
        <a:p>
          <a:r>
            <a:rPr lang="en-US" dirty="0"/>
            <a:t>Any staff who administer chemotherapy drugs. </a:t>
          </a:r>
        </a:p>
      </dgm:t>
    </dgm:pt>
    <dgm:pt modelId="{E2123002-E14D-46B0-95CF-76196D54368B}" type="parTrans" cxnId="{359D2517-F3F6-4EAE-BF60-AA332A098558}">
      <dgm:prSet/>
      <dgm:spPr/>
      <dgm:t>
        <a:bodyPr/>
        <a:lstStyle/>
        <a:p>
          <a:endParaRPr lang="en-US"/>
        </a:p>
      </dgm:t>
    </dgm:pt>
    <dgm:pt modelId="{A9DD21CD-9F15-4EC3-A829-852E12A7A00F}" type="sibTrans" cxnId="{359D2517-F3F6-4EAE-BF60-AA332A098558}">
      <dgm:prSet/>
      <dgm:spPr/>
      <dgm:t>
        <a:bodyPr/>
        <a:lstStyle/>
        <a:p>
          <a:endParaRPr lang="en-US"/>
        </a:p>
      </dgm:t>
    </dgm:pt>
    <dgm:pt modelId="{1BF45097-32AA-4813-A8B4-BAA7A47216B0}">
      <dgm:prSet/>
      <dgm:spPr/>
      <dgm:t>
        <a:bodyPr/>
        <a:lstStyle/>
        <a:p>
          <a:r>
            <a:rPr lang="en-US" dirty="0"/>
            <a:t>These staff may include physicians and nurses.</a:t>
          </a:r>
        </a:p>
      </dgm:t>
    </dgm:pt>
    <dgm:pt modelId="{9BD4BC81-A95C-4928-913B-EF1B0353B625}" type="parTrans" cxnId="{925A82AA-B34D-4B35-A16C-15C1AABAECC1}">
      <dgm:prSet/>
      <dgm:spPr/>
      <dgm:t>
        <a:bodyPr/>
        <a:lstStyle/>
        <a:p>
          <a:endParaRPr lang="en-US"/>
        </a:p>
      </dgm:t>
    </dgm:pt>
    <dgm:pt modelId="{F50AC734-9508-4E93-BB12-51D44F96355D}" type="sibTrans" cxnId="{925A82AA-B34D-4B35-A16C-15C1AABAECC1}">
      <dgm:prSet/>
      <dgm:spPr/>
      <dgm:t>
        <a:bodyPr/>
        <a:lstStyle/>
        <a:p>
          <a:endParaRPr lang="en-US"/>
        </a:p>
      </dgm:t>
    </dgm:pt>
    <dgm:pt modelId="{7DCC1B80-DDE5-46A6-B23F-F8A4352A6157}" type="pres">
      <dgm:prSet presAssocID="{A6EF6920-D77F-4AC8-95A1-55DDCA5C86F0}" presName="vert0" presStyleCnt="0">
        <dgm:presLayoutVars>
          <dgm:dir/>
          <dgm:animOne val="branch"/>
          <dgm:animLvl val="lvl"/>
        </dgm:presLayoutVars>
      </dgm:prSet>
      <dgm:spPr/>
    </dgm:pt>
    <dgm:pt modelId="{F1D9282F-7756-4F23-B27E-D064B84FE155}" type="pres">
      <dgm:prSet presAssocID="{D0C65F7E-8A27-4AED-9BBF-CE9CDFE8B9CB}" presName="thickLine" presStyleLbl="alignNode1" presStyleIdx="0" presStyleCnt="2"/>
      <dgm:spPr/>
    </dgm:pt>
    <dgm:pt modelId="{7B8D9EE6-E5B2-48CD-9879-1A6D629CBB3B}" type="pres">
      <dgm:prSet presAssocID="{D0C65F7E-8A27-4AED-9BBF-CE9CDFE8B9CB}" presName="horz1" presStyleCnt="0"/>
      <dgm:spPr/>
    </dgm:pt>
    <dgm:pt modelId="{421E3C7F-0AA8-4C14-B01C-BC7662EB52E9}" type="pres">
      <dgm:prSet presAssocID="{D0C65F7E-8A27-4AED-9BBF-CE9CDFE8B9CB}" presName="tx1" presStyleLbl="revTx" presStyleIdx="0" presStyleCnt="2"/>
      <dgm:spPr/>
    </dgm:pt>
    <dgm:pt modelId="{10262DA0-7FB0-490F-9C21-D8D2D137F93F}" type="pres">
      <dgm:prSet presAssocID="{D0C65F7E-8A27-4AED-9BBF-CE9CDFE8B9CB}" presName="vert1" presStyleCnt="0"/>
      <dgm:spPr/>
    </dgm:pt>
    <dgm:pt modelId="{3D28F14C-9D03-4F18-9561-DABFE9966CE1}" type="pres">
      <dgm:prSet presAssocID="{1BF45097-32AA-4813-A8B4-BAA7A47216B0}" presName="thickLine" presStyleLbl="alignNode1" presStyleIdx="1" presStyleCnt="2"/>
      <dgm:spPr/>
    </dgm:pt>
    <dgm:pt modelId="{7A98B5B3-8986-498C-8206-D053BF31F3EC}" type="pres">
      <dgm:prSet presAssocID="{1BF45097-32AA-4813-A8B4-BAA7A47216B0}" presName="horz1" presStyleCnt="0"/>
      <dgm:spPr/>
    </dgm:pt>
    <dgm:pt modelId="{CCBD87A2-4A06-4B14-B99F-B18C8508CA13}" type="pres">
      <dgm:prSet presAssocID="{1BF45097-32AA-4813-A8B4-BAA7A47216B0}" presName="tx1" presStyleLbl="revTx" presStyleIdx="1" presStyleCnt="2"/>
      <dgm:spPr/>
    </dgm:pt>
    <dgm:pt modelId="{3F06059C-88C1-477A-B8C1-BF9F1D90201D}" type="pres">
      <dgm:prSet presAssocID="{1BF45097-32AA-4813-A8B4-BAA7A47216B0}" presName="vert1" presStyleCnt="0"/>
      <dgm:spPr/>
    </dgm:pt>
  </dgm:ptLst>
  <dgm:cxnLst>
    <dgm:cxn modelId="{359D2517-F3F6-4EAE-BF60-AA332A098558}" srcId="{A6EF6920-D77F-4AC8-95A1-55DDCA5C86F0}" destId="{D0C65F7E-8A27-4AED-9BBF-CE9CDFE8B9CB}" srcOrd="0" destOrd="0" parTransId="{E2123002-E14D-46B0-95CF-76196D54368B}" sibTransId="{A9DD21CD-9F15-4EC3-A829-852E12A7A00F}"/>
    <dgm:cxn modelId="{925A82AA-B34D-4B35-A16C-15C1AABAECC1}" srcId="{A6EF6920-D77F-4AC8-95A1-55DDCA5C86F0}" destId="{1BF45097-32AA-4813-A8B4-BAA7A47216B0}" srcOrd="1" destOrd="0" parTransId="{9BD4BC81-A95C-4928-913B-EF1B0353B625}" sibTransId="{F50AC734-9508-4E93-BB12-51D44F96355D}"/>
    <dgm:cxn modelId="{122FDDCB-8B67-4618-8809-B78861648645}" type="presOf" srcId="{1BF45097-32AA-4813-A8B4-BAA7A47216B0}" destId="{CCBD87A2-4A06-4B14-B99F-B18C8508CA13}" srcOrd="0" destOrd="0" presId="urn:microsoft.com/office/officeart/2008/layout/LinedList"/>
    <dgm:cxn modelId="{BBE31AE8-DCB3-4FFD-B18A-C4E21EE6319B}" type="presOf" srcId="{A6EF6920-D77F-4AC8-95A1-55DDCA5C86F0}" destId="{7DCC1B80-DDE5-46A6-B23F-F8A4352A6157}" srcOrd="0" destOrd="0" presId="urn:microsoft.com/office/officeart/2008/layout/LinedList"/>
    <dgm:cxn modelId="{ED37F8F7-39C6-4007-85CB-3E7A641E233E}" type="presOf" srcId="{D0C65F7E-8A27-4AED-9BBF-CE9CDFE8B9CB}" destId="{421E3C7F-0AA8-4C14-B01C-BC7662EB52E9}" srcOrd="0" destOrd="0" presId="urn:microsoft.com/office/officeart/2008/layout/LinedList"/>
    <dgm:cxn modelId="{BFA5F2B9-5035-49AF-84BC-2AECAD57DD16}" type="presParOf" srcId="{7DCC1B80-DDE5-46A6-B23F-F8A4352A6157}" destId="{F1D9282F-7756-4F23-B27E-D064B84FE155}" srcOrd="0" destOrd="0" presId="urn:microsoft.com/office/officeart/2008/layout/LinedList"/>
    <dgm:cxn modelId="{356251A5-73E8-4030-B3FB-9DEACF3014EE}" type="presParOf" srcId="{7DCC1B80-DDE5-46A6-B23F-F8A4352A6157}" destId="{7B8D9EE6-E5B2-48CD-9879-1A6D629CBB3B}" srcOrd="1" destOrd="0" presId="urn:microsoft.com/office/officeart/2008/layout/LinedList"/>
    <dgm:cxn modelId="{97E2B079-C15B-4749-A099-72E5AD21F08C}" type="presParOf" srcId="{7B8D9EE6-E5B2-48CD-9879-1A6D629CBB3B}" destId="{421E3C7F-0AA8-4C14-B01C-BC7662EB52E9}" srcOrd="0" destOrd="0" presId="urn:microsoft.com/office/officeart/2008/layout/LinedList"/>
    <dgm:cxn modelId="{682C7CDE-E70B-4603-868A-2AE8F494930F}" type="presParOf" srcId="{7B8D9EE6-E5B2-48CD-9879-1A6D629CBB3B}" destId="{10262DA0-7FB0-490F-9C21-D8D2D137F93F}" srcOrd="1" destOrd="0" presId="urn:microsoft.com/office/officeart/2008/layout/LinedList"/>
    <dgm:cxn modelId="{244E837E-05AD-425E-9140-0D13BA24E242}" type="presParOf" srcId="{7DCC1B80-DDE5-46A6-B23F-F8A4352A6157}" destId="{3D28F14C-9D03-4F18-9561-DABFE9966CE1}" srcOrd="2" destOrd="0" presId="urn:microsoft.com/office/officeart/2008/layout/LinedList"/>
    <dgm:cxn modelId="{E9B06A20-AFB3-46EB-AB1C-087B466AFAA7}" type="presParOf" srcId="{7DCC1B80-DDE5-46A6-B23F-F8A4352A6157}" destId="{7A98B5B3-8986-498C-8206-D053BF31F3EC}" srcOrd="3" destOrd="0" presId="urn:microsoft.com/office/officeart/2008/layout/LinedList"/>
    <dgm:cxn modelId="{04397304-D8E8-4685-9495-E7EADAF74761}" type="presParOf" srcId="{7A98B5B3-8986-498C-8206-D053BF31F3EC}" destId="{CCBD87A2-4A06-4B14-B99F-B18C8508CA13}" srcOrd="0" destOrd="0" presId="urn:microsoft.com/office/officeart/2008/layout/LinedList"/>
    <dgm:cxn modelId="{C79BF0C1-234D-42B2-A1B5-FFCF31615522}" type="presParOf" srcId="{7A98B5B3-8986-498C-8206-D053BF31F3EC}" destId="{3F06059C-88C1-477A-B8C1-BF9F1D90201D}"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C67FAB1-B420-436D-A0B7-8AD037367B96}"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68A1747C-69EF-48C6-B639-3A47FD08F2BF}">
      <dgm:prSet phldrT="[Text]" custT="1"/>
      <dgm:spPr/>
      <dgm:t>
        <a:bodyPr/>
        <a:lstStyle/>
        <a:p>
          <a:pPr>
            <a:lnSpc>
              <a:spcPct val="100000"/>
            </a:lnSpc>
          </a:pPr>
          <a:r>
            <a:rPr lang="en-US" sz="2000"/>
            <a:t>Two patient identifiers</a:t>
          </a:r>
        </a:p>
      </dgm:t>
    </dgm:pt>
    <dgm:pt modelId="{1E06D0F5-1608-4C5A-A651-CF330D52FA00}" type="parTrans" cxnId="{A44FFE6B-1BE9-4785-B577-D3F001E6A745}">
      <dgm:prSet/>
      <dgm:spPr/>
      <dgm:t>
        <a:bodyPr/>
        <a:lstStyle/>
        <a:p>
          <a:endParaRPr lang="en-US" sz="2000"/>
        </a:p>
      </dgm:t>
    </dgm:pt>
    <dgm:pt modelId="{699C96D1-BCD4-42B2-B3C4-DF7A4203E471}" type="sibTrans" cxnId="{A44FFE6B-1BE9-4785-B577-D3F001E6A745}">
      <dgm:prSet/>
      <dgm:spPr/>
      <dgm:t>
        <a:bodyPr/>
        <a:lstStyle/>
        <a:p>
          <a:endParaRPr lang="en-US" sz="2000"/>
        </a:p>
      </dgm:t>
    </dgm:pt>
    <dgm:pt modelId="{BBF435EA-E768-43CE-8992-EEC6D77ABEBB}">
      <dgm:prSet phldrT="[Text]" custT="1"/>
      <dgm:spPr/>
      <dgm:t>
        <a:bodyPr/>
        <a:lstStyle/>
        <a:p>
          <a:pPr>
            <a:lnSpc>
              <a:spcPct val="100000"/>
            </a:lnSpc>
          </a:pPr>
          <a:r>
            <a:rPr lang="en-US" sz="2000"/>
            <a:t>Drug name</a:t>
          </a:r>
        </a:p>
      </dgm:t>
    </dgm:pt>
    <dgm:pt modelId="{CE2FD9AC-B4D7-4E13-B2AC-72803C2FD598}" type="parTrans" cxnId="{6A3A377C-1B3B-4486-9CD1-1C15503B5C0D}">
      <dgm:prSet/>
      <dgm:spPr/>
      <dgm:t>
        <a:bodyPr/>
        <a:lstStyle/>
        <a:p>
          <a:endParaRPr lang="en-US" sz="2000"/>
        </a:p>
      </dgm:t>
    </dgm:pt>
    <dgm:pt modelId="{982B867E-7C5E-48CF-B044-52B2264EC185}" type="sibTrans" cxnId="{6A3A377C-1B3B-4486-9CD1-1C15503B5C0D}">
      <dgm:prSet/>
      <dgm:spPr/>
      <dgm:t>
        <a:bodyPr/>
        <a:lstStyle/>
        <a:p>
          <a:endParaRPr lang="en-US" sz="2000"/>
        </a:p>
      </dgm:t>
    </dgm:pt>
    <dgm:pt modelId="{47C011CB-EB78-49D9-B39C-690315A02B00}">
      <dgm:prSet phldrT="[Text]" custT="1"/>
      <dgm:spPr/>
      <dgm:t>
        <a:bodyPr/>
        <a:lstStyle/>
        <a:p>
          <a:pPr>
            <a:lnSpc>
              <a:spcPct val="100000"/>
            </a:lnSpc>
          </a:pPr>
          <a:r>
            <a:rPr lang="en-US" sz="2000"/>
            <a:t>Drug dose</a:t>
          </a:r>
        </a:p>
      </dgm:t>
    </dgm:pt>
    <dgm:pt modelId="{D2CD856B-2E1D-48F8-840A-2069F2BB900F}" type="parTrans" cxnId="{BA91C8A2-BC7D-4122-86FF-B882A4CC878A}">
      <dgm:prSet/>
      <dgm:spPr/>
      <dgm:t>
        <a:bodyPr/>
        <a:lstStyle/>
        <a:p>
          <a:endParaRPr lang="en-US" sz="2000"/>
        </a:p>
      </dgm:t>
    </dgm:pt>
    <dgm:pt modelId="{50169BC3-A1B1-4648-B674-00CCCC5BA14B}" type="sibTrans" cxnId="{BA91C8A2-BC7D-4122-86FF-B882A4CC878A}">
      <dgm:prSet/>
      <dgm:spPr/>
      <dgm:t>
        <a:bodyPr/>
        <a:lstStyle/>
        <a:p>
          <a:endParaRPr lang="en-US" sz="2000"/>
        </a:p>
      </dgm:t>
    </dgm:pt>
    <dgm:pt modelId="{9B4DB637-BF34-478C-9EBC-243598018075}">
      <dgm:prSet phldrT="[Text]" custT="1"/>
      <dgm:spPr/>
      <dgm:t>
        <a:bodyPr/>
        <a:lstStyle/>
        <a:p>
          <a:pPr>
            <a:lnSpc>
              <a:spcPct val="100000"/>
            </a:lnSpc>
          </a:pPr>
          <a:r>
            <a:rPr lang="en-US" sz="2000"/>
            <a:t>Route of administration</a:t>
          </a:r>
        </a:p>
      </dgm:t>
    </dgm:pt>
    <dgm:pt modelId="{B6C4D952-CCC1-4CA4-8C51-19224F353D46}" type="parTrans" cxnId="{A37EBB19-1AF9-41C5-9D76-0355DA557267}">
      <dgm:prSet/>
      <dgm:spPr/>
      <dgm:t>
        <a:bodyPr/>
        <a:lstStyle/>
        <a:p>
          <a:endParaRPr lang="en-US" sz="2000"/>
        </a:p>
      </dgm:t>
    </dgm:pt>
    <dgm:pt modelId="{E4DE90AD-40E9-4E0E-8DC5-17C30AA87AF6}" type="sibTrans" cxnId="{A37EBB19-1AF9-41C5-9D76-0355DA557267}">
      <dgm:prSet/>
      <dgm:spPr/>
      <dgm:t>
        <a:bodyPr/>
        <a:lstStyle/>
        <a:p>
          <a:endParaRPr lang="en-US" sz="2000"/>
        </a:p>
      </dgm:t>
    </dgm:pt>
    <dgm:pt modelId="{EF6A08A4-BDF7-4467-BC00-0FCD873E3D44}">
      <dgm:prSet phldrT="[Text]" custT="1"/>
      <dgm:spPr/>
      <dgm:t>
        <a:bodyPr/>
        <a:lstStyle/>
        <a:p>
          <a:pPr>
            <a:lnSpc>
              <a:spcPct val="100000"/>
            </a:lnSpc>
          </a:pPr>
          <a:r>
            <a:rPr lang="en-US" sz="2000"/>
            <a:t>Rate of administration</a:t>
          </a:r>
        </a:p>
      </dgm:t>
    </dgm:pt>
    <dgm:pt modelId="{39700771-1B1D-45D3-85A3-0E06486D4821}" type="parTrans" cxnId="{9979F0E0-3822-4996-9AB0-D35DA2C32AB4}">
      <dgm:prSet/>
      <dgm:spPr/>
      <dgm:t>
        <a:bodyPr/>
        <a:lstStyle/>
        <a:p>
          <a:endParaRPr lang="en-US" sz="2000"/>
        </a:p>
      </dgm:t>
    </dgm:pt>
    <dgm:pt modelId="{7130E4FC-F231-496A-8A5E-DDE6D8ACBB06}" type="sibTrans" cxnId="{9979F0E0-3822-4996-9AB0-D35DA2C32AB4}">
      <dgm:prSet/>
      <dgm:spPr/>
      <dgm:t>
        <a:bodyPr/>
        <a:lstStyle/>
        <a:p>
          <a:endParaRPr lang="en-US" sz="2000"/>
        </a:p>
      </dgm:t>
    </dgm:pt>
    <dgm:pt modelId="{7B1DFA31-8FF8-4084-8D6C-09523DC74811}">
      <dgm:prSet phldrT="[Text]" custT="1"/>
      <dgm:spPr/>
      <dgm:t>
        <a:bodyPr/>
        <a:lstStyle/>
        <a:p>
          <a:pPr>
            <a:lnSpc>
              <a:spcPct val="100000"/>
            </a:lnSpc>
          </a:pPr>
          <a:r>
            <a:rPr lang="en-US" sz="2000"/>
            <a:t>The calculation for dosing</a:t>
          </a:r>
        </a:p>
      </dgm:t>
    </dgm:pt>
    <dgm:pt modelId="{9AAFE33A-3150-4343-8F39-DDD6C56906C1}" type="parTrans" cxnId="{A51FB6A0-C542-4200-AC8F-6BCF9C1B187F}">
      <dgm:prSet/>
      <dgm:spPr/>
      <dgm:t>
        <a:bodyPr/>
        <a:lstStyle/>
        <a:p>
          <a:endParaRPr lang="en-US" sz="2000"/>
        </a:p>
      </dgm:t>
    </dgm:pt>
    <dgm:pt modelId="{EFBF6DE6-CDAF-48DA-AB74-003439FD87A3}" type="sibTrans" cxnId="{A51FB6A0-C542-4200-AC8F-6BCF9C1B187F}">
      <dgm:prSet/>
      <dgm:spPr/>
      <dgm:t>
        <a:bodyPr/>
        <a:lstStyle/>
        <a:p>
          <a:endParaRPr lang="en-US" sz="2000"/>
        </a:p>
      </dgm:t>
    </dgm:pt>
    <dgm:pt modelId="{B21B0E2B-5773-43BA-A424-1ED855703A66}">
      <dgm:prSet phldrT="[Text]" custT="1"/>
      <dgm:spPr/>
      <dgm:t>
        <a:bodyPr/>
        <a:lstStyle/>
        <a:p>
          <a:pPr>
            <a:lnSpc>
              <a:spcPct val="100000"/>
            </a:lnSpc>
          </a:pPr>
          <a:r>
            <a:rPr lang="en-US" sz="2000"/>
            <a:t>Treatment cycle and day of cycle</a:t>
          </a:r>
        </a:p>
      </dgm:t>
    </dgm:pt>
    <dgm:pt modelId="{09C7F132-A845-448F-BFB9-CE9242E56A5F}" type="parTrans" cxnId="{F95E5AE0-4C7D-4F73-9D03-C9C1F4265DAE}">
      <dgm:prSet/>
      <dgm:spPr/>
      <dgm:t>
        <a:bodyPr/>
        <a:lstStyle/>
        <a:p>
          <a:endParaRPr lang="en-US" sz="2000"/>
        </a:p>
      </dgm:t>
    </dgm:pt>
    <dgm:pt modelId="{80B05285-A9AC-43E7-871C-0BBFFBEDCC86}" type="sibTrans" cxnId="{F95E5AE0-4C7D-4F73-9D03-C9C1F4265DAE}">
      <dgm:prSet/>
      <dgm:spPr/>
      <dgm:t>
        <a:bodyPr/>
        <a:lstStyle/>
        <a:p>
          <a:endParaRPr lang="en-US" sz="2000"/>
        </a:p>
      </dgm:t>
    </dgm:pt>
    <dgm:pt modelId="{0664F4B8-85AA-475D-9DD4-ED3E5E64045D}" type="pres">
      <dgm:prSet presAssocID="{5C67FAB1-B420-436D-A0B7-8AD037367B96}" presName="root" presStyleCnt="0">
        <dgm:presLayoutVars>
          <dgm:dir/>
          <dgm:resizeHandles val="exact"/>
        </dgm:presLayoutVars>
      </dgm:prSet>
      <dgm:spPr/>
    </dgm:pt>
    <dgm:pt modelId="{D84A3C6C-A24C-4DB7-9A15-4E6B5A171261}" type="pres">
      <dgm:prSet presAssocID="{68A1747C-69EF-48C6-B639-3A47FD08F2BF}" presName="compNode" presStyleCnt="0"/>
      <dgm:spPr/>
    </dgm:pt>
    <dgm:pt modelId="{F087A4BB-8F34-4F4D-9E6B-FF42612214CF}" type="pres">
      <dgm:prSet presAssocID="{68A1747C-69EF-48C6-B639-3A47FD08F2BF}" presName="iconRect" presStyleLbl="node1" presStyleIdx="0" presStyleCnt="7"/>
      <dgm:spPr>
        <a:blipFill>
          <a:blip xmlns:r="http://schemas.openxmlformats.org/officeDocument/2006/relationships" r:embed="rId1">
            <a:duotone>
              <a:schemeClr val="accent1">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Universal Access"/>
        </a:ext>
      </dgm:extLst>
    </dgm:pt>
    <dgm:pt modelId="{54F83247-AE23-473E-AE3F-A53C9F97BABD}" type="pres">
      <dgm:prSet presAssocID="{68A1747C-69EF-48C6-B639-3A47FD08F2BF}" presName="spaceRect" presStyleCnt="0"/>
      <dgm:spPr/>
    </dgm:pt>
    <dgm:pt modelId="{64208A98-F436-45C8-9BA3-2E94BAA30840}" type="pres">
      <dgm:prSet presAssocID="{68A1747C-69EF-48C6-B639-3A47FD08F2BF}" presName="textRect" presStyleLbl="revTx" presStyleIdx="0" presStyleCnt="7">
        <dgm:presLayoutVars>
          <dgm:chMax val="1"/>
          <dgm:chPref val="1"/>
        </dgm:presLayoutVars>
      </dgm:prSet>
      <dgm:spPr/>
    </dgm:pt>
    <dgm:pt modelId="{35B2AE05-0DC6-4C36-B0DE-8DC8A1060BAB}" type="pres">
      <dgm:prSet presAssocID="{699C96D1-BCD4-42B2-B3C4-DF7A4203E471}" presName="sibTrans" presStyleCnt="0"/>
      <dgm:spPr/>
    </dgm:pt>
    <dgm:pt modelId="{B630A709-659E-4F2E-B0FE-16252006E86F}" type="pres">
      <dgm:prSet presAssocID="{BBF435EA-E768-43CE-8992-EEC6D77ABEBB}" presName="compNode" presStyleCnt="0"/>
      <dgm:spPr/>
    </dgm:pt>
    <dgm:pt modelId="{01C8B8BE-5262-49F6-8AE3-CA9C6F9D0CA5}" type="pres">
      <dgm:prSet presAssocID="{BBF435EA-E768-43CE-8992-EEC6D77ABEBB}" presName="iconRect" presStyleLbl="node1" presStyleIdx="1" presStyleCnt="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edicine"/>
        </a:ext>
      </dgm:extLst>
    </dgm:pt>
    <dgm:pt modelId="{554478D1-5EBF-4800-969A-39350DBE4645}" type="pres">
      <dgm:prSet presAssocID="{BBF435EA-E768-43CE-8992-EEC6D77ABEBB}" presName="spaceRect" presStyleCnt="0"/>
      <dgm:spPr/>
    </dgm:pt>
    <dgm:pt modelId="{0851F7DF-DB66-4D58-85F3-B8323D1FCE55}" type="pres">
      <dgm:prSet presAssocID="{BBF435EA-E768-43CE-8992-EEC6D77ABEBB}" presName="textRect" presStyleLbl="revTx" presStyleIdx="1" presStyleCnt="7">
        <dgm:presLayoutVars>
          <dgm:chMax val="1"/>
          <dgm:chPref val="1"/>
        </dgm:presLayoutVars>
      </dgm:prSet>
      <dgm:spPr/>
    </dgm:pt>
    <dgm:pt modelId="{9B0C563D-B4BD-493A-B078-0876376E6890}" type="pres">
      <dgm:prSet presAssocID="{982B867E-7C5E-48CF-B044-52B2264EC185}" presName="sibTrans" presStyleCnt="0"/>
      <dgm:spPr/>
    </dgm:pt>
    <dgm:pt modelId="{2EEB465E-B8A3-406E-83CE-797AD73AA0CC}" type="pres">
      <dgm:prSet presAssocID="{47C011CB-EB78-49D9-B39C-690315A02B00}" presName="compNode" presStyleCnt="0"/>
      <dgm:spPr/>
    </dgm:pt>
    <dgm:pt modelId="{E53D84EE-23BE-446D-82E9-08BFE025126D}" type="pres">
      <dgm:prSet presAssocID="{47C011CB-EB78-49D9-B39C-690315A02B00}" presName="iconRect" presStyleLbl="node1" presStyleIdx="2" presStyleCnt="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Needle"/>
        </a:ext>
      </dgm:extLst>
    </dgm:pt>
    <dgm:pt modelId="{44F70262-412D-4900-A8BA-16322B73A3D0}" type="pres">
      <dgm:prSet presAssocID="{47C011CB-EB78-49D9-B39C-690315A02B00}" presName="spaceRect" presStyleCnt="0"/>
      <dgm:spPr/>
    </dgm:pt>
    <dgm:pt modelId="{0DFF568F-C9FF-41EA-9FD7-63FAA797314A}" type="pres">
      <dgm:prSet presAssocID="{47C011CB-EB78-49D9-B39C-690315A02B00}" presName="textRect" presStyleLbl="revTx" presStyleIdx="2" presStyleCnt="7">
        <dgm:presLayoutVars>
          <dgm:chMax val="1"/>
          <dgm:chPref val="1"/>
        </dgm:presLayoutVars>
      </dgm:prSet>
      <dgm:spPr/>
    </dgm:pt>
    <dgm:pt modelId="{211FB122-CF3B-49DD-B223-E5AC1FF7A0CA}" type="pres">
      <dgm:prSet presAssocID="{50169BC3-A1B1-4648-B674-00CCCC5BA14B}" presName="sibTrans" presStyleCnt="0"/>
      <dgm:spPr/>
    </dgm:pt>
    <dgm:pt modelId="{A13F79EB-A746-4BF5-8520-D887F220D1BD}" type="pres">
      <dgm:prSet presAssocID="{9B4DB637-BF34-478C-9EBC-243598018075}" presName="compNode" presStyleCnt="0"/>
      <dgm:spPr/>
    </dgm:pt>
    <dgm:pt modelId="{17B23924-715E-4CC2-8DBB-92696B38AB8B}" type="pres">
      <dgm:prSet presAssocID="{9B4DB637-BF34-478C-9EBC-243598018075}" presName="iconRect" presStyleLbl="node1" presStyleIdx="3" presStyleCnt="7"/>
      <dgm:spPr>
        <a:blipFill>
          <a:blip xmlns:r="http://schemas.openxmlformats.org/officeDocument/2006/relationships" r:embed="rId7">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a:noFill/>
        </a:ln>
      </dgm:spPr>
      <dgm:extLst>
        <a:ext uri="{E40237B7-FDA0-4F09-8148-C483321AD2D9}">
          <dgm14:cNvPr xmlns:dgm14="http://schemas.microsoft.com/office/drawing/2010/diagram" id="0" name="" descr="IV"/>
        </a:ext>
      </dgm:extLst>
    </dgm:pt>
    <dgm:pt modelId="{6FAB4BDD-AB04-427E-B11A-189D10814C7F}" type="pres">
      <dgm:prSet presAssocID="{9B4DB637-BF34-478C-9EBC-243598018075}" presName="spaceRect" presStyleCnt="0"/>
      <dgm:spPr/>
    </dgm:pt>
    <dgm:pt modelId="{5C6128E6-4504-49BF-AF02-ECEC54AF9B06}" type="pres">
      <dgm:prSet presAssocID="{9B4DB637-BF34-478C-9EBC-243598018075}" presName="textRect" presStyleLbl="revTx" presStyleIdx="3" presStyleCnt="7">
        <dgm:presLayoutVars>
          <dgm:chMax val="1"/>
          <dgm:chPref val="1"/>
        </dgm:presLayoutVars>
      </dgm:prSet>
      <dgm:spPr/>
    </dgm:pt>
    <dgm:pt modelId="{88B9A9F3-5750-4A66-ACF5-98D7D8389A4E}" type="pres">
      <dgm:prSet presAssocID="{E4DE90AD-40E9-4E0E-8DC5-17C30AA87AF6}" presName="sibTrans" presStyleCnt="0"/>
      <dgm:spPr/>
    </dgm:pt>
    <dgm:pt modelId="{6D5E6525-910A-49F9-88AA-01F8F89F6501}" type="pres">
      <dgm:prSet presAssocID="{EF6A08A4-BDF7-4467-BC00-0FCD873E3D44}" presName="compNode" presStyleCnt="0"/>
      <dgm:spPr/>
    </dgm:pt>
    <dgm:pt modelId="{97B263D3-EEA8-4586-9067-7203305BA560}" type="pres">
      <dgm:prSet presAssocID="{EF6A08A4-BDF7-4467-BC00-0FCD873E3D44}" presName="iconRect" presStyleLbl="node1" presStyleIdx="4" presStyleCnt="7"/>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Bar Graph with Downward Trend"/>
        </a:ext>
      </dgm:extLst>
    </dgm:pt>
    <dgm:pt modelId="{F0A6073E-54D3-42F1-9249-62F501AC3927}" type="pres">
      <dgm:prSet presAssocID="{EF6A08A4-BDF7-4467-BC00-0FCD873E3D44}" presName="spaceRect" presStyleCnt="0"/>
      <dgm:spPr/>
    </dgm:pt>
    <dgm:pt modelId="{68058CD3-4FB2-4AFC-A8FF-BBA51F164BF1}" type="pres">
      <dgm:prSet presAssocID="{EF6A08A4-BDF7-4467-BC00-0FCD873E3D44}" presName="textRect" presStyleLbl="revTx" presStyleIdx="4" presStyleCnt="7">
        <dgm:presLayoutVars>
          <dgm:chMax val="1"/>
          <dgm:chPref val="1"/>
        </dgm:presLayoutVars>
      </dgm:prSet>
      <dgm:spPr/>
    </dgm:pt>
    <dgm:pt modelId="{4CB15EE2-2742-4136-B8EE-76E5C501818D}" type="pres">
      <dgm:prSet presAssocID="{7130E4FC-F231-496A-8A5E-DDE6D8ACBB06}" presName="sibTrans" presStyleCnt="0"/>
      <dgm:spPr/>
    </dgm:pt>
    <dgm:pt modelId="{597D276B-7CD2-4D04-85FF-8C6B27344A87}" type="pres">
      <dgm:prSet presAssocID="{7B1DFA31-8FF8-4084-8D6C-09523DC74811}" presName="compNode" presStyleCnt="0"/>
      <dgm:spPr/>
    </dgm:pt>
    <dgm:pt modelId="{FD840F00-D55F-412F-8A97-67D54AA5A966}" type="pres">
      <dgm:prSet presAssocID="{7B1DFA31-8FF8-4084-8D6C-09523DC74811}" presName="iconRect" presStyleLbl="node1" presStyleIdx="5" presStyleCnt="7"/>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Calculator"/>
        </a:ext>
      </dgm:extLst>
    </dgm:pt>
    <dgm:pt modelId="{B1D7E323-C637-4193-8498-BA9B7B89D944}" type="pres">
      <dgm:prSet presAssocID="{7B1DFA31-8FF8-4084-8D6C-09523DC74811}" presName="spaceRect" presStyleCnt="0"/>
      <dgm:spPr/>
    </dgm:pt>
    <dgm:pt modelId="{CB10AA0F-1D40-4249-B604-293AF2CE539F}" type="pres">
      <dgm:prSet presAssocID="{7B1DFA31-8FF8-4084-8D6C-09523DC74811}" presName="textRect" presStyleLbl="revTx" presStyleIdx="5" presStyleCnt="7">
        <dgm:presLayoutVars>
          <dgm:chMax val="1"/>
          <dgm:chPref val="1"/>
        </dgm:presLayoutVars>
      </dgm:prSet>
      <dgm:spPr/>
    </dgm:pt>
    <dgm:pt modelId="{EEFB37F2-9351-4A29-90AE-C1540E6DD293}" type="pres">
      <dgm:prSet presAssocID="{EFBF6DE6-CDAF-48DA-AB74-003439FD87A3}" presName="sibTrans" presStyleCnt="0"/>
      <dgm:spPr/>
    </dgm:pt>
    <dgm:pt modelId="{E0DC6786-16BE-4288-B533-05851F78AC86}" type="pres">
      <dgm:prSet presAssocID="{B21B0E2B-5773-43BA-A424-1ED855703A66}" presName="compNode" presStyleCnt="0"/>
      <dgm:spPr/>
    </dgm:pt>
    <dgm:pt modelId="{1B3E6501-F7FE-4C7A-8FCD-5A1D913460E3}" type="pres">
      <dgm:prSet presAssocID="{B21B0E2B-5773-43BA-A424-1ED855703A66}" presName="iconRect" presStyleLbl="node1" presStyleIdx="6" presStyleCnt="7"/>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dgm:spPr>
      <dgm:extLst>
        <a:ext uri="{E40237B7-FDA0-4F09-8148-C483321AD2D9}">
          <dgm14:cNvPr xmlns:dgm14="http://schemas.microsoft.com/office/drawing/2010/diagram" id="0" name="" descr="Repeat"/>
        </a:ext>
      </dgm:extLst>
    </dgm:pt>
    <dgm:pt modelId="{17E1C085-2DB1-432E-B629-6DFE85D82DE8}" type="pres">
      <dgm:prSet presAssocID="{B21B0E2B-5773-43BA-A424-1ED855703A66}" presName="spaceRect" presStyleCnt="0"/>
      <dgm:spPr/>
    </dgm:pt>
    <dgm:pt modelId="{C431D459-6DD8-4C9A-BD44-8B5EF6F9363F}" type="pres">
      <dgm:prSet presAssocID="{B21B0E2B-5773-43BA-A424-1ED855703A66}" presName="textRect" presStyleLbl="revTx" presStyleIdx="6" presStyleCnt="7">
        <dgm:presLayoutVars>
          <dgm:chMax val="1"/>
          <dgm:chPref val="1"/>
        </dgm:presLayoutVars>
      </dgm:prSet>
      <dgm:spPr/>
    </dgm:pt>
  </dgm:ptLst>
  <dgm:cxnLst>
    <dgm:cxn modelId="{A37EBB19-1AF9-41C5-9D76-0355DA557267}" srcId="{5C67FAB1-B420-436D-A0B7-8AD037367B96}" destId="{9B4DB637-BF34-478C-9EBC-243598018075}" srcOrd="3" destOrd="0" parTransId="{B6C4D952-CCC1-4CA4-8C51-19224F353D46}" sibTransId="{E4DE90AD-40E9-4E0E-8DC5-17C30AA87AF6}"/>
    <dgm:cxn modelId="{1CADAD63-711B-4F6D-A535-E85DF9F99765}" type="presOf" srcId="{B21B0E2B-5773-43BA-A424-1ED855703A66}" destId="{C431D459-6DD8-4C9A-BD44-8B5EF6F9363F}" srcOrd="0" destOrd="0" presId="urn:microsoft.com/office/officeart/2018/2/layout/IconLabelList"/>
    <dgm:cxn modelId="{A44FFE6B-1BE9-4785-B577-D3F001E6A745}" srcId="{5C67FAB1-B420-436D-A0B7-8AD037367B96}" destId="{68A1747C-69EF-48C6-B639-3A47FD08F2BF}" srcOrd="0" destOrd="0" parTransId="{1E06D0F5-1608-4C5A-A651-CF330D52FA00}" sibTransId="{699C96D1-BCD4-42B2-B3C4-DF7A4203E471}"/>
    <dgm:cxn modelId="{A47D574C-63E9-48E3-A95E-A288C48F069A}" type="presOf" srcId="{9B4DB637-BF34-478C-9EBC-243598018075}" destId="{5C6128E6-4504-49BF-AF02-ECEC54AF9B06}" srcOrd="0" destOrd="0" presId="urn:microsoft.com/office/officeart/2018/2/layout/IconLabelList"/>
    <dgm:cxn modelId="{6A3A377C-1B3B-4486-9CD1-1C15503B5C0D}" srcId="{5C67FAB1-B420-436D-A0B7-8AD037367B96}" destId="{BBF435EA-E768-43CE-8992-EEC6D77ABEBB}" srcOrd="1" destOrd="0" parTransId="{CE2FD9AC-B4D7-4E13-B2AC-72803C2FD598}" sibTransId="{982B867E-7C5E-48CF-B044-52B2264EC185}"/>
    <dgm:cxn modelId="{A51FB6A0-C542-4200-AC8F-6BCF9C1B187F}" srcId="{5C67FAB1-B420-436D-A0B7-8AD037367B96}" destId="{7B1DFA31-8FF8-4084-8D6C-09523DC74811}" srcOrd="5" destOrd="0" parTransId="{9AAFE33A-3150-4343-8F39-DDD6C56906C1}" sibTransId="{EFBF6DE6-CDAF-48DA-AB74-003439FD87A3}"/>
    <dgm:cxn modelId="{BA91C8A2-BC7D-4122-86FF-B882A4CC878A}" srcId="{5C67FAB1-B420-436D-A0B7-8AD037367B96}" destId="{47C011CB-EB78-49D9-B39C-690315A02B00}" srcOrd="2" destOrd="0" parTransId="{D2CD856B-2E1D-48F8-840A-2069F2BB900F}" sibTransId="{50169BC3-A1B1-4648-B674-00CCCC5BA14B}"/>
    <dgm:cxn modelId="{00C260B0-52CD-4AC0-8A37-6B1560D157F6}" type="presOf" srcId="{7B1DFA31-8FF8-4084-8D6C-09523DC74811}" destId="{CB10AA0F-1D40-4249-B604-293AF2CE539F}" srcOrd="0" destOrd="0" presId="urn:microsoft.com/office/officeart/2018/2/layout/IconLabelList"/>
    <dgm:cxn modelId="{92FE7FB9-0307-4B86-B05D-DBD142545F9E}" type="presOf" srcId="{5C67FAB1-B420-436D-A0B7-8AD037367B96}" destId="{0664F4B8-85AA-475D-9DD4-ED3E5E64045D}" srcOrd="0" destOrd="0" presId="urn:microsoft.com/office/officeart/2018/2/layout/IconLabelList"/>
    <dgm:cxn modelId="{FA83D0B9-6F62-4D83-BFAB-BD47F8632DC9}" type="presOf" srcId="{BBF435EA-E768-43CE-8992-EEC6D77ABEBB}" destId="{0851F7DF-DB66-4D58-85F3-B8323D1FCE55}" srcOrd="0" destOrd="0" presId="urn:microsoft.com/office/officeart/2018/2/layout/IconLabelList"/>
    <dgm:cxn modelId="{CA8290D6-2813-4E43-8457-F249AA0AF020}" type="presOf" srcId="{EF6A08A4-BDF7-4467-BC00-0FCD873E3D44}" destId="{68058CD3-4FB2-4AFC-A8FF-BBA51F164BF1}" srcOrd="0" destOrd="0" presId="urn:microsoft.com/office/officeart/2018/2/layout/IconLabelList"/>
    <dgm:cxn modelId="{F95E5AE0-4C7D-4F73-9D03-C9C1F4265DAE}" srcId="{5C67FAB1-B420-436D-A0B7-8AD037367B96}" destId="{B21B0E2B-5773-43BA-A424-1ED855703A66}" srcOrd="6" destOrd="0" parTransId="{09C7F132-A845-448F-BFB9-CE9242E56A5F}" sibTransId="{80B05285-A9AC-43E7-871C-0BBFFBEDCC86}"/>
    <dgm:cxn modelId="{9979F0E0-3822-4996-9AB0-D35DA2C32AB4}" srcId="{5C67FAB1-B420-436D-A0B7-8AD037367B96}" destId="{EF6A08A4-BDF7-4467-BC00-0FCD873E3D44}" srcOrd="4" destOrd="0" parTransId="{39700771-1B1D-45D3-85A3-0E06486D4821}" sibTransId="{7130E4FC-F231-496A-8A5E-DDE6D8ACBB06}"/>
    <dgm:cxn modelId="{C3EB3DE6-5F37-4CA3-AB61-4144ACA301B2}" type="presOf" srcId="{47C011CB-EB78-49D9-B39C-690315A02B00}" destId="{0DFF568F-C9FF-41EA-9FD7-63FAA797314A}" srcOrd="0" destOrd="0" presId="urn:microsoft.com/office/officeart/2018/2/layout/IconLabelList"/>
    <dgm:cxn modelId="{568B22F7-8420-45B4-A3EA-54E03E994891}" type="presOf" srcId="{68A1747C-69EF-48C6-B639-3A47FD08F2BF}" destId="{64208A98-F436-45C8-9BA3-2E94BAA30840}" srcOrd="0" destOrd="0" presId="urn:microsoft.com/office/officeart/2018/2/layout/IconLabelList"/>
    <dgm:cxn modelId="{6665D7B8-9374-4678-B101-F071227B32F2}" type="presParOf" srcId="{0664F4B8-85AA-475D-9DD4-ED3E5E64045D}" destId="{D84A3C6C-A24C-4DB7-9A15-4E6B5A171261}" srcOrd="0" destOrd="0" presId="urn:microsoft.com/office/officeart/2018/2/layout/IconLabelList"/>
    <dgm:cxn modelId="{E6565AED-725E-4331-A6B0-DC80493CCBE2}" type="presParOf" srcId="{D84A3C6C-A24C-4DB7-9A15-4E6B5A171261}" destId="{F087A4BB-8F34-4F4D-9E6B-FF42612214CF}" srcOrd="0" destOrd="0" presId="urn:microsoft.com/office/officeart/2018/2/layout/IconLabelList"/>
    <dgm:cxn modelId="{0AC3177C-2950-4B70-85B4-BEA8138C6326}" type="presParOf" srcId="{D84A3C6C-A24C-4DB7-9A15-4E6B5A171261}" destId="{54F83247-AE23-473E-AE3F-A53C9F97BABD}" srcOrd="1" destOrd="0" presId="urn:microsoft.com/office/officeart/2018/2/layout/IconLabelList"/>
    <dgm:cxn modelId="{0EE1E3AC-4C39-4164-AB3C-120FF1D49FC4}" type="presParOf" srcId="{D84A3C6C-A24C-4DB7-9A15-4E6B5A171261}" destId="{64208A98-F436-45C8-9BA3-2E94BAA30840}" srcOrd="2" destOrd="0" presId="urn:microsoft.com/office/officeart/2018/2/layout/IconLabelList"/>
    <dgm:cxn modelId="{F3CC5082-9740-471A-AC90-FEE88715F7D7}" type="presParOf" srcId="{0664F4B8-85AA-475D-9DD4-ED3E5E64045D}" destId="{35B2AE05-0DC6-4C36-B0DE-8DC8A1060BAB}" srcOrd="1" destOrd="0" presId="urn:microsoft.com/office/officeart/2018/2/layout/IconLabelList"/>
    <dgm:cxn modelId="{D8BAD3F2-2A77-4513-8D98-822FFA8248AE}" type="presParOf" srcId="{0664F4B8-85AA-475D-9DD4-ED3E5E64045D}" destId="{B630A709-659E-4F2E-B0FE-16252006E86F}" srcOrd="2" destOrd="0" presId="urn:microsoft.com/office/officeart/2018/2/layout/IconLabelList"/>
    <dgm:cxn modelId="{A5ED64CE-5CD3-499B-AA79-7E1DE6D23602}" type="presParOf" srcId="{B630A709-659E-4F2E-B0FE-16252006E86F}" destId="{01C8B8BE-5262-49F6-8AE3-CA9C6F9D0CA5}" srcOrd="0" destOrd="0" presId="urn:microsoft.com/office/officeart/2018/2/layout/IconLabelList"/>
    <dgm:cxn modelId="{F7DAE5F3-5867-4570-905D-8A520B2DC703}" type="presParOf" srcId="{B630A709-659E-4F2E-B0FE-16252006E86F}" destId="{554478D1-5EBF-4800-969A-39350DBE4645}" srcOrd="1" destOrd="0" presId="urn:microsoft.com/office/officeart/2018/2/layout/IconLabelList"/>
    <dgm:cxn modelId="{623927D6-9C3A-4FD0-B00F-59442B1B0435}" type="presParOf" srcId="{B630A709-659E-4F2E-B0FE-16252006E86F}" destId="{0851F7DF-DB66-4D58-85F3-B8323D1FCE55}" srcOrd="2" destOrd="0" presId="urn:microsoft.com/office/officeart/2018/2/layout/IconLabelList"/>
    <dgm:cxn modelId="{2B55036B-C4D6-413A-95E4-ABA78090C0D8}" type="presParOf" srcId="{0664F4B8-85AA-475D-9DD4-ED3E5E64045D}" destId="{9B0C563D-B4BD-493A-B078-0876376E6890}" srcOrd="3" destOrd="0" presId="urn:microsoft.com/office/officeart/2018/2/layout/IconLabelList"/>
    <dgm:cxn modelId="{E2306366-AFD3-4C93-86CF-F0CA07EDF92C}" type="presParOf" srcId="{0664F4B8-85AA-475D-9DD4-ED3E5E64045D}" destId="{2EEB465E-B8A3-406E-83CE-797AD73AA0CC}" srcOrd="4" destOrd="0" presId="urn:microsoft.com/office/officeart/2018/2/layout/IconLabelList"/>
    <dgm:cxn modelId="{FC1C9A2D-A316-47D8-8642-A818664D18AC}" type="presParOf" srcId="{2EEB465E-B8A3-406E-83CE-797AD73AA0CC}" destId="{E53D84EE-23BE-446D-82E9-08BFE025126D}" srcOrd="0" destOrd="0" presId="urn:microsoft.com/office/officeart/2018/2/layout/IconLabelList"/>
    <dgm:cxn modelId="{872F3FCC-F6B3-4A37-9964-5F1249F1519F}" type="presParOf" srcId="{2EEB465E-B8A3-406E-83CE-797AD73AA0CC}" destId="{44F70262-412D-4900-A8BA-16322B73A3D0}" srcOrd="1" destOrd="0" presId="urn:microsoft.com/office/officeart/2018/2/layout/IconLabelList"/>
    <dgm:cxn modelId="{5989E888-EB6B-456D-9E76-86E986535105}" type="presParOf" srcId="{2EEB465E-B8A3-406E-83CE-797AD73AA0CC}" destId="{0DFF568F-C9FF-41EA-9FD7-63FAA797314A}" srcOrd="2" destOrd="0" presId="urn:microsoft.com/office/officeart/2018/2/layout/IconLabelList"/>
    <dgm:cxn modelId="{2F7AAF92-2AA9-40BA-9BCD-33001EFDDEF5}" type="presParOf" srcId="{0664F4B8-85AA-475D-9DD4-ED3E5E64045D}" destId="{211FB122-CF3B-49DD-B223-E5AC1FF7A0CA}" srcOrd="5" destOrd="0" presId="urn:microsoft.com/office/officeart/2018/2/layout/IconLabelList"/>
    <dgm:cxn modelId="{94FD2D4B-E71F-4D96-A8B1-CBADED366719}" type="presParOf" srcId="{0664F4B8-85AA-475D-9DD4-ED3E5E64045D}" destId="{A13F79EB-A746-4BF5-8520-D887F220D1BD}" srcOrd="6" destOrd="0" presId="urn:microsoft.com/office/officeart/2018/2/layout/IconLabelList"/>
    <dgm:cxn modelId="{1035B551-E055-46CD-A878-665A2C90B648}" type="presParOf" srcId="{A13F79EB-A746-4BF5-8520-D887F220D1BD}" destId="{17B23924-715E-4CC2-8DBB-92696B38AB8B}" srcOrd="0" destOrd="0" presId="urn:microsoft.com/office/officeart/2018/2/layout/IconLabelList"/>
    <dgm:cxn modelId="{3594DCA6-29E8-4B90-BA63-C42BE51F34B0}" type="presParOf" srcId="{A13F79EB-A746-4BF5-8520-D887F220D1BD}" destId="{6FAB4BDD-AB04-427E-B11A-189D10814C7F}" srcOrd="1" destOrd="0" presId="urn:microsoft.com/office/officeart/2018/2/layout/IconLabelList"/>
    <dgm:cxn modelId="{2AEBE1D3-DEA0-4892-9748-CEE2F1CF7411}" type="presParOf" srcId="{A13F79EB-A746-4BF5-8520-D887F220D1BD}" destId="{5C6128E6-4504-49BF-AF02-ECEC54AF9B06}" srcOrd="2" destOrd="0" presId="urn:microsoft.com/office/officeart/2018/2/layout/IconLabelList"/>
    <dgm:cxn modelId="{96BCA22E-AF56-43C0-8EBA-CB52FF246A01}" type="presParOf" srcId="{0664F4B8-85AA-475D-9DD4-ED3E5E64045D}" destId="{88B9A9F3-5750-4A66-ACF5-98D7D8389A4E}" srcOrd="7" destOrd="0" presId="urn:microsoft.com/office/officeart/2018/2/layout/IconLabelList"/>
    <dgm:cxn modelId="{A5EEFD5D-3CBA-4414-AB66-142B5D1F7D55}" type="presParOf" srcId="{0664F4B8-85AA-475D-9DD4-ED3E5E64045D}" destId="{6D5E6525-910A-49F9-88AA-01F8F89F6501}" srcOrd="8" destOrd="0" presId="urn:microsoft.com/office/officeart/2018/2/layout/IconLabelList"/>
    <dgm:cxn modelId="{2B59F1FE-D39B-4116-88A5-AFED347B49F6}" type="presParOf" srcId="{6D5E6525-910A-49F9-88AA-01F8F89F6501}" destId="{97B263D3-EEA8-4586-9067-7203305BA560}" srcOrd="0" destOrd="0" presId="urn:microsoft.com/office/officeart/2018/2/layout/IconLabelList"/>
    <dgm:cxn modelId="{12FB213D-9AE8-4BAB-ABA2-109D0E50F2E3}" type="presParOf" srcId="{6D5E6525-910A-49F9-88AA-01F8F89F6501}" destId="{F0A6073E-54D3-42F1-9249-62F501AC3927}" srcOrd="1" destOrd="0" presId="urn:microsoft.com/office/officeart/2018/2/layout/IconLabelList"/>
    <dgm:cxn modelId="{71AA0641-427A-4991-BB0C-03794A818338}" type="presParOf" srcId="{6D5E6525-910A-49F9-88AA-01F8F89F6501}" destId="{68058CD3-4FB2-4AFC-A8FF-BBA51F164BF1}" srcOrd="2" destOrd="0" presId="urn:microsoft.com/office/officeart/2018/2/layout/IconLabelList"/>
    <dgm:cxn modelId="{A42707CC-5105-4C3D-9924-0E20BDE27E59}" type="presParOf" srcId="{0664F4B8-85AA-475D-9DD4-ED3E5E64045D}" destId="{4CB15EE2-2742-4136-B8EE-76E5C501818D}" srcOrd="9" destOrd="0" presId="urn:microsoft.com/office/officeart/2018/2/layout/IconLabelList"/>
    <dgm:cxn modelId="{CAEE75BC-984F-4019-807F-E2A5D1A4BFE9}" type="presParOf" srcId="{0664F4B8-85AA-475D-9DD4-ED3E5E64045D}" destId="{597D276B-7CD2-4D04-85FF-8C6B27344A87}" srcOrd="10" destOrd="0" presId="urn:microsoft.com/office/officeart/2018/2/layout/IconLabelList"/>
    <dgm:cxn modelId="{55E00608-ABD3-4030-8D0A-CDB371E3BEF9}" type="presParOf" srcId="{597D276B-7CD2-4D04-85FF-8C6B27344A87}" destId="{FD840F00-D55F-412F-8A97-67D54AA5A966}" srcOrd="0" destOrd="0" presId="urn:microsoft.com/office/officeart/2018/2/layout/IconLabelList"/>
    <dgm:cxn modelId="{15AC98F5-54A3-4E1E-9254-175DB177B31B}" type="presParOf" srcId="{597D276B-7CD2-4D04-85FF-8C6B27344A87}" destId="{B1D7E323-C637-4193-8498-BA9B7B89D944}" srcOrd="1" destOrd="0" presId="urn:microsoft.com/office/officeart/2018/2/layout/IconLabelList"/>
    <dgm:cxn modelId="{C4E15EBB-9FF7-4DFE-9985-0F37AF09D1BA}" type="presParOf" srcId="{597D276B-7CD2-4D04-85FF-8C6B27344A87}" destId="{CB10AA0F-1D40-4249-B604-293AF2CE539F}" srcOrd="2" destOrd="0" presId="urn:microsoft.com/office/officeart/2018/2/layout/IconLabelList"/>
    <dgm:cxn modelId="{3662C88C-8B8C-4CBE-A020-62A61F307AE0}" type="presParOf" srcId="{0664F4B8-85AA-475D-9DD4-ED3E5E64045D}" destId="{EEFB37F2-9351-4A29-90AE-C1540E6DD293}" srcOrd="11" destOrd="0" presId="urn:microsoft.com/office/officeart/2018/2/layout/IconLabelList"/>
    <dgm:cxn modelId="{00BB84CA-418E-4A89-932A-3CD5173A6387}" type="presParOf" srcId="{0664F4B8-85AA-475D-9DD4-ED3E5E64045D}" destId="{E0DC6786-16BE-4288-B533-05851F78AC86}" srcOrd="12" destOrd="0" presId="urn:microsoft.com/office/officeart/2018/2/layout/IconLabelList"/>
    <dgm:cxn modelId="{3271FFB1-8607-4477-B940-98230A536A8A}" type="presParOf" srcId="{E0DC6786-16BE-4288-B533-05851F78AC86}" destId="{1B3E6501-F7FE-4C7A-8FCD-5A1D913460E3}" srcOrd="0" destOrd="0" presId="urn:microsoft.com/office/officeart/2018/2/layout/IconLabelList"/>
    <dgm:cxn modelId="{AA7DC0DF-A8FB-45ED-9E36-73DD792AFC66}" type="presParOf" srcId="{E0DC6786-16BE-4288-B533-05851F78AC86}" destId="{17E1C085-2DB1-432E-B629-6DFE85D82DE8}" srcOrd="1" destOrd="0" presId="urn:microsoft.com/office/officeart/2018/2/layout/IconLabelList"/>
    <dgm:cxn modelId="{89504528-76A7-4227-B1C3-424AF53C10DC}" type="presParOf" srcId="{E0DC6786-16BE-4288-B533-05851F78AC86}" destId="{C431D459-6DD8-4C9A-BD44-8B5EF6F9363F}"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5A00A35E-71C2-41D0-A578-FD8E846DEDC0}"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en-US"/>
        </a:p>
      </dgm:t>
    </dgm:pt>
    <dgm:pt modelId="{A9D6D21C-D3AE-4F15-9DDA-882AAA06FEE8}">
      <dgm:prSet phldrT="[Text]"/>
      <dgm:spPr/>
      <dgm:t>
        <a:bodyPr/>
        <a:lstStyle/>
        <a:p>
          <a:r>
            <a:rPr lang="en-US">
              <a:effectLst/>
              <a:latin typeface="+mn-lt"/>
              <a:ea typeface="+mn-ea"/>
              <a:cs typeface="+mn-cs"/>
            </a:rPr>
            <a:t>The drug vial(s)</a:t>
          </a:r>
          <a:endParaRPr lang="en-US"/>
        </a:p>
      </dgm:t>
    </dgm:pt>
    <dgm:pt modelId="{4FC01F08-790A-428C-90FE-553B4F36F557}" type="parTrans" cxnId="{30AD4211-BB09-46B0-937E-0F395DC89D9D}">
      <dgm:prSet/>
      <dgm:spPr/>
      <dgm:t>
        <a:bodyPr/>
        <a:lstStyle/>
        <a:p>
          <a:endParaRPr lang="en-US"/>
        </a:p>
      </dgm:t>
    </dgm:pt>
    <dgm:pt modelId="{F3BA2019-23F7-448A-88FE-C69FBB4BFBBE}" type="sibTrans" cxnId="{30AD4211-BB09-46B0-937E-0F395DC89D9D}">
      <dgm:prSet/>
      <dgm:spPr/>
      <dgm:t>
        <a:bodyPr/>
        <a:lstStyle/>
        <a:p>
          <a:endParaRPr lang="en-US"/>
        </a:p>
      </dgm:t>
    </dgm:pt>
    <dgm:pt modelId="{0AD45DDA-DAFB-492D-8548-27ACF317516A}">
      <dgm:prSet phldrT="[Text]"/>
      <dgm:spPr/>
      <dgm:t>
        <a:bodyPr/>
        <a:lstStyle/>
        <a:p>
          <a:r>
            <a:rPr lang="en-US">
              <a:effectLst/>
              <a:latin typeface="+mn-lt"/>
              <a:ea typeface="+mn-ea"/>
              <a:cs typeface="+mn-cs"/>
            </a:rPr>
            <a:t>Concentration</a:t>
          </a:r>
          <a:endParaRPr lang="en-US"/>
        </a:p>
      </dgm:t>
    </dgm:pt>
    <dgm:pt modelId="{5A9EA39D-1768-45EC-9284-11E6AFF4009E}" type="parTrans" cxnId="{0E7485FC-023D-47F1-8B24-5D125D568005}">
      <dgm:prSet/>
      <dgm:spPr/>
      <dgm:t>
        <a:bodyPr/>
        <a:lstStyle/>
        <a:p>
          <a:endParaRPr lang="en-US"/>
        </a:p>
      </dgm:t>
    </dgm:pt>
    <dgm:pt modelId="{E74F4E28-A459-464A-9B27-DEC634180F10}" type="sibTrans" cxnId="{0E7485FC-023D-47F1-8B24-5D125D568005}">
      <dgm:prSet/>
      <dgm:spPr/>
      <dgm:t>
        <a:bodyPr/>
        <a:lstStyle/>
        <a:p>
          <a:endParaRPr lang="en-US"/>
        </a:p>
      </dgm:t>
    </dgm:pt>
    <dgm:pt modelId="{1445D1EC-2EFD-404A-8CEA-DEB06DD75C5A}">
      <dgm:prSet phldrT="[Text]"/>
      <dgm:spPr/>
      <dgm:t>
        <a:bodyPr/>
        <a:lstStyle/>
        <a:p>
          <a:r>
            <a:rPr lang="en-US">
              <a:effectLst/>
              <a:latin typeface="+mn-lt"/>
              <a:ea typeface="+mn-ea"/>
              <a:cs typeface="+mn-cs"/>
            </a:rPr>
            <a:t>Drug volume or weight</a:t>
          </a:r>
          <a:endParaRPr lang="en-US"/>
        </a:p>
      </dgm:t>
    </dgm:pt>
    <dgm:pt modelId="{28FF32CB-AF44-4008-BD35-2C98689322AA}" type="parTrans" cxnId="{E0C54986-CE6E-44D9-B633-A7F87E24464D}">
      <dgm:prSet/>
      <dgm:spPr/>
      <dgm:t>
        <a:bodyPr/>
        <a:lstStyle/>
        <a:p>
          <a:endParaRPr lang="en-US"/>
        </a:p>
      </dgm:t>
    </dgm:pt>
    <dgm:pt modelId="{8DB71E7C-0F46-42BE-82CC-6AEB35B0A941}" type="sibTrans" cxnId="{E0C54986-CE6E-44D9-B633-A7F87E24464D}">
      <dgm:prSet/>
      <dgm:spPr/>
      <dgm:t>
        <a:bodyPr/>
        <a:lstStyle/>
        <a:p>
          <a:endParaRPr lang="en-US"/>
        </a:p>
      </dgm:t>
    </dgm:pt>
    <dgm:pt modelId="{49E843AC-9D61-428B-A8E1-98A4803C4031}">
      <dgm:prSet phldrT="[Text]"/>
      <dgm:spPr/>
      <dgm:t>
        <a:bodyPr/>
        <a:lstStyle/>
        <a:p>
          <a:r>
            <a:rPr lang="en-US" dirty="0">
              <a:effectLst/>
              <a:latin typeface="+mn-lt"/>
              <a:ea typeface="+mn-ea"/>
              <a:cs typeface="+mn-cs"/>
            </a:rPr>
            <a:t>Diluent type and volume</a:t>
          </a:r>
          <a:endParaRPr lang="en-US" dirty="0"/>
        </a:p>
      </dgm:t>
    </dgm:pt>
    <dgm:pt modelId="{FACE4553-FEB8-4BA3-883C-199B71C60B3A}" type="parTrans" cxnId="{C00AF263-2308-46A1-8A59-50FED3C6C558}">
      <dgm:prSet/>
      <dgm:spPr/>
      <dgm:t>
        <a:bodyPr/>
        <a:lstStyle/>
        <a:p>
          <a:endParaRPr lang="en-US"/>
        </a:p>
      </dgm:t>
    </dgm:pt>
    <dgm:pt modelId="{F7B12116-29A5-43EB-A84C-0465C7920D61}" type="sibTrans" cxnId="{C00AF263-2308-46A1-8A59-50FED3C6C558}">
      <dgm:prSet/>
      <dgm:spPr/>
      <dgm:t>
        <a:bodyPr/>
        <a:lstStyle/>
        <a:p>
          <a:endParaRPr lang="en-US"/>
        </a:p>
      </dgm:t>
    </dgm:pt>
    <dgm:pt modelId="{DC3F59C4-E90F-4DFC-95E9-6A1AFFF46EF6}">
      <dgm:prSet phldrT="[Text]"/>
      <dgm:spPr/>
      <dgm:t>
        <a:bodyPr/>
        <a:lstStyle/>
        <a:p>
          <a:r>
            <a:rPr lang="en-US">
              <a:effectLst/>
              <a:latin typeface="+mn-lt"/>
              <a:ea typeface="+mn-ea"/>
              <a:cs typeface="+mn-cs"/>
            </a:rPr>
            <a:t>Administration fluid type</a:t>
          </a:r>
          <a:endParaRPr lang="en-US"/>
        </a:p>
      </dgm:t>
    </dgm:pt>
    <dgm:pt modelId="{090AC2A5-F281-4C24-815E-48FBADE59D4D}" type="parTrans" cxnId="{168D1466-1F83-4905-931A-1FE598A4CD37}">
      <dgm:prSet/>
      <dgm:spPr/>
      <dgm:t>
        <a:bodyPr/>
        <a:lstStyle/>
        <a:p>
          <a:endParaRPr lang="en-US"/>
        </a:p>
      </dgm:t>
    </dgm:pt>
    <dgm:pt modelId="{CCDD4192-ABC3-43C9-A07C-37840CC46645}" type="sibTrans" cxnId="{168D1466-1F83-4905-931A-1FE598A4CD37}">
      <dgm:prSet/>
      <dgm:spPr/>
      <dgm:t>
        <a:bodyPr/>
        <a:lstStyle/>
        <a:p>
          <a:endParaRPr lang="en-US"/>
        </a:p>
      </dgm:t>
    </dgm:pt>
    <dgm:pt modelId="{8E5613C7-0F54-4341-91B1-B874AB1DEC71}" type="pres">
      <dgm:prSet presAssocID="{5A00A35E-71C2-41D0-A578-FD8E846DEDC0}" presName="linear" presStyleCnt="0">
        <dgm:presLayoutVars>
          <dgm:dir/>
          <dgm:animLvl val="lvl"/>
          <dgm:resizeHandles val="exact"/>
        </dgm:presLayoutVars>
      </dgm:prSet>
      <dgm:spPr/>
    </dgm:pt>
    <dgm:pt modelId="{6098B29F-0149-456E-8C8A-28A48D58C22A}" type="pres">
      <dgm:prSet presAssocID="{A9D6D21C-D3AE-4F15-9DDA-882AAA06FEE8}" presName="parentLin" presStyleCnt="0"/>
      <dgm:spPr/>
    </dgm:pt>
    <dgm:pt modelId="{8F173402-9974-456D-8CE5-79A8D527549D}" type="pres">
      <dgm:prSet presAssocID="{A9D6D21C-D3AE-4F15-9DDA-882AAA06FEE8}" presName="parentLeftMargin" presStyleLbl="node1" presStyleIdx="0" presStyleCnt="5"/>
      <dgm:spPr/>
    </dgm:pt>
    <dgm:pt modelId="{6629DA5E-0A26-46A0-8E1E-8DE6EF651015}" type="pres">
      <dgm:prSet presAssocID="{A9D6D21C-D3AE-4F15-9DDA-882AAA06FEE8}" presName="parentText" presStyleLbl="node1" presStyleIdx="0" presStyleCnt="5">
        <dgm:presLayoutVars>
          <dgm:chMax val="0"/>
          <dgm:bulletEnabled val="1"/>
        </dgm:presLayoutVars>
      </dgm:prSet>
      <dgm:spPr/>
    </dgm:pt>
    <dgm:pt modelId="{78568A99-A610-466F-9BE0-54C03E4D968F}" type="pres">
      <dgm:prSet presAssocID="{A9D6D21C-D3AE-4F15-9DDA-882AAA06FEE8}" presName="negativeSpace" presStyleCnt="0"/>
      <dgm:spPr/>
    </dgm:pt>
    <dgm:pt modelId="{672C5378-6B23-4BD7-8EE6-1AAB598BECF2}" type="pres">
      <dgm:prSet presAssocID="{A9D6D21C-D3AE-4F15-9DDA-882AAA06FEE8}" presName="childText" presStyleLbl="conFgAcc1" presStyleIdx="0" presStyleCnt="5">
        <dgm:presLayoutVars>
          <dgm:bulletEnabled val="1"/>
        </dgm:presLayoutVars>
      </dgm:prSet>
      <dgm:spPr/>
    </dgm:pt>
    <dgm:pt modelId="{2C98D2CD-021A-4357-A6E7-1A089A5A761A}" type="pres">
      <dgm:prSet presAssocID="{F3BA2019-23F7-448A-88FE-C69FBB4BFBBE}" presName="spaceBetweenRectangles" presStyleCnt="0"/>
      <dgm:spPr/>
    </dgm:pt>
    <dgm:pt modelId="{BDC54AB6-7CDB-45D3-9584-CDACD04F465D}" type="pres">
      <dgm:prSet presAssocID="{0AD45DDA-DAFB-492D-8548-27ACF317516A}" presName="parentLin" presStyleCnt="0"/>
      <dgm:spPr/>
    </dgm:pt>
    <dgm:pt modelId="{A6906288-BDAC-4836-A3BE-A2251D864FA9}" type="pres">
      <dgm:prSet presAssocID="{0AD45DDA-DAFB-492D-8548-27ACF317516A}" presName="parentLeftMargin" presStyleLbl="node1" presStyleIdx="0" presStyleCnt="5"/>
      <dgm:spPr/>
    </dgm:pt>
    <dgm:pt modelId="{55EF6711-9B9A-47C4-841C-3E6F6F612414}" type="pres">
      <dgm:prSet presAssocID="{0AD45DDA-DAFB-492D-8548-27ACF317516A}" presName="parentText" presStyleLbl="node1" presStyleIdx="1" presStyleCnt="5">
        <dgm:presLayoutVars>
          <dgm:chMax val="0"/>
          <dgm:bulletEnabled val="1"/>
        </dgm:presLayoutVars>
      </dgm:prSet>
      <dgm:spPr/>
    </dgm:pt>
    <dgm:pt modelId="{E03CADD2-8DD0-45B3-A3E6-5A7B9C142D96}" type="pres">
      <dgm:prSet presAssocID="{0AD45DDA-DAFB-492D-8548-27ACF317516A}" presName="negativeSpace" presStyleCnt="0"/>
      <dgm:spPr/>
    </dgm:pt>
    <dgm:pt modelId="{4CD6EB96-BDA6-4A78-9E3B-A4735EA888B4}" type="pres">
      <dgm:prSet presAssocID="{0AD45DDA-DAFB-492D-8548-27ACF317516A}" presName="childText" presStyleLbl="conFgAcc1" presStyleIdx="1" presStyleCnt="5">
        <dgm:presLayoutVars>
          <dgm:bulletEnabled val="1"/>
        </dgm:presLayoutVars>
      </dgm:prSet>
      <dgm:spPr/>
    </dgm:pt>
    <dgm:pt modelId="{0ACD53E4-70C2-43A4-88BA-EC3422E2E76E}" type="pres">
      <dgm:prSet presAssocID="{E74F4E28-A459-464A-9B27-DEC634180F10}" presName="spaceBetweenRectangles" presStyleCnt="0"/>
      <dgm:spPr/>
    </dgm:pt>
    <dgm:pt modelId="{B80E4468-C39E-4368-9C8A-58F79988C427}" type="pres">
      <dgm:prSet presAssocID="{1445D1EC-2EFD-404A-8CEA-DEB06DD75C5A}" presName="parentLin" presStyleCnt="0"/>
      <dgm:spPr/>
    </dgm:pt>
    <dgm:pt modelId="{4EA0979F-51F5-41A7-9415-47E7106725AC}" type="pres">
      <dgm:prSet presAssocID="{1445D1EC-2EFD-404A-8CEA-DEB06DD75C5A}" presName="parentLeftMargin" presStyleLbl="node1" presStyleIdx="1" presStyleCnt="5"/>
      <dgm:spPr/>
    </dgm:pt>
    <dgm:pt modelId="{12E1CD70-CED4-4586-AA67-999A186350A8}" type="pres">
      <dgm:prSet presAssocID="{1445D1EC-2EFD-404A-8CEA-DEB06DD75C5A}" presName="parentText" presStyleLbl="node1" presStyleIdx="2" presStyleCnt="5">
        <dgm:presLayoutVars>
          <dgm:chMax val="0"/>
          <dgm:bulletEnabled val="1"/>
        </dgm:presLayoutVars>
      </dgm:prSet>
      <dgm:spPr/>
    </dgm:pt>
    <dgm:pt modelId="{8CC3E578-AC65-491F-AA03-39B96F618E02}" type="pres">
      <dgm:prSet presAssocID="{1445D1EC-2EFD-404A-8CEA-DEB06DD75C5A}" presName="negativeSpace" presStyleCnt="0"/>
      <dgm:spPr/>
    </dgm:pt>
    <dgm:pt modelId="{3DB0E856-AEEC-4AAC-AA4C-653B0E65E069}" type="pres">
      <dgm:prSet presAssocID="{1445D1EC-2EFD-404A-8CEA-DEB06DD75C5A}" presName="childText" presStyleLbl="conFgAcc1" presStyleIdx="2" presStyleCnt="5">
        <dgm:presLayoutVars>
          <dgm:bulletEnabled val="1"/>
        </dgm:presLayoutVars>
      </dgm:prSet>
      <dgm:spPr/>
    </dgm:pt>
    <dgm:pt modelId="{5D2A2195-3930-403D-8573-6903DCFD827F}" type="pres">
      <dgm:prSet presAssocID="{8DB71E7C-0F46-42BE-82CC-6AEB35B0A941}" presName="spaceBetweenRectangles" presStyleCnt="0"/>
      <dgm:spPr/>
    </dgm:pt>
    <dgm:pt modelId="{F0CF499B-56D0-4ED9-A66D-A430ACE46734}" type="pres">
      <dgm:prSet presAssocID="{49E843AC-9D61-428B-A8E1-98A4803C4031}" presName="parentLin" presStyleCnt="0"/>
      <dgm:spPr/>
    </dgm:pt>
    <dgm:pt modelId="{3B054184-5EFD-4FB1-A733-A6307852833C}" type="pres">
      <dgm:prSet presAssocID="{49E843AC-9D61-428B-A8E1-98A4803C4031}" presName="parentLeftMargin" presStyleLbl="node1" presStyleIdx="2" presStyleCnt="5"/>
      <dgm:spPr/>
    </dgm:pt>
    <dgm:pt modelId="{FF3D2609-A354-4E16-A27B-9E222BC55BE0}" type="pres">
      <dgm:prSet presAssocID="{49E843AC-9D61-428B-A8E1-98A4803C4031}" presName="parentText" presStyleLbl="node1" presStyleIdx="3" presStyleCnt="5">
        <dgm:presLayoutVars>
          <dgm:chMax val="0"/>
          <dgm:bulletEnabled val="1"/>
        </dgm:presLayoutVars>
      </dgm:prSet>
      <dgm:spPr/>
    </dgm:pt>
    <dgm:pt modelId="{D56A7D62-DF46-44CD-8F7F-43FABE4CA750}" type="pres">
      <dgm:prSet presAssocID="{49E843AC-9D61-428B-A8E1-98A4803C4031}" presName="negativeSpace" presStyleCnt="0"/>
      <dgm:spPr/>
    </dgm:pt>
    <dgm:pt modelId="{3A754BFD-44BC-4CBE-A449-E03BCDDAF0DC}" type="pres">
      <dgm:prSet presAssocID="{49E843AC-9D61-428B-A8E1-98A4803C4031}" presName="childText" presStyleLbl="conFgAcc1" presStyleIdx="3" presStyleCnt="5">
        <dgm:presLayoutVars>
          <dgm:bulletEnabled val="1"/>
        </dgm:presLayoutVars>
      </dgm:prSet>
      <dgm:spPr/>
    </dgm:pt>
    <dgm:pt modelId="{CD41CEBC-68F4-4B4E-8FFB-1002C891F039}" type="pres">
      <dgm:prSet presAssocID="{F7B12116-29A5-43EB-A84C-0465C7920D61}" presName="spaceBetweenRectangles" presStyleCnt="0"/>
      <dgm:spPr/>
    </dgm:pt>
    <dgm:pt modelId="{B5D388C5-7FC6-4E5B-89A2-70A2B9AB1201}" type="pres">
      <dgm:prSet presAssocID="{DC3F59C4-E90F-4DFC-95E9-6A1AFFF46EF6}" presName="parentLin" presStyleCnt="0"/>
      <dgm:spPr/>
    </dgm:pt>
    <dgm:pt modelId="{9D9935BC-B197-4DED-AD7A-BA70A42A3444}" type="pres">
      <dgm:prSet presAssocID="{DC3F59C4-E90F-4DFC-95E9-6A1AFFF46EF6}" presName="parentLeftMargin" presStyleLbl="node1" presStyleIdx="3" presStyleCnt="5"/>
      <dgm:spPr/>
    </dgm:pt>
    <dgm:pt modelId="{3B177F79-2E6B-4F94-9FE5-1402D61E1AD0}" type="pres">
      <dgm:prSet presAssocID="{DC3F59C4-E90F-4DFC-95E9-6A1AFFF46EF6}" presName="parentText" presStyleLbl="node1" presStyleIdx="4" presStyleCnt="5">
        <dgm:presLayoutVars>
          <dgm:chMax val="0"/>
          <dgm:bulletEnabled val="1"/>
        </dgm:presLayoutVars>
      </dgm:prSet>
      <dgm:spPr/>
    </dgm:pt>
    <dgm:pt modelId="{48F3AE65-41EF-4CCC-9014-CD032E94DCF0}" type="pres">
      <dgm:prSet presAssocID="{DC3F59C4-E90F-4DFC-95E9-6A1AFFF46EF6}" presName="negativeSpace" presStyleCnt="0"/>
      <dgm:spPr/>
    </dgm:pt>
    <dgm:pt modelId="{ABE471CC-BB2D-4FC6-8F53-F3E0D87A56D9}" type="pres">
      <dgm:prSet presAssocID="{DC3F59C4-E90F-4DFC-95E9-6A1AFFF46EF6}" presName="childText" presStyleLbl="conFgAcc1" presStyleIdx="4" presStyleCnt="5">
        <dgm:presLayoutVars>
          <dgm:bulletEnabled val="1"/>
        </dgm:presLayoutVars>
      </dgm:prSet>
      <dgm:spPr/>
    </dgm:pt>
  </dgm:ptLst>
  <dgm:cxnLst>
    <dgm:cxn modelId="{B9DE6B0F-008E-4A84-83A3-D56CD1EC68B2}" type="presOf" srcId="{49E843AC-9D61-428B-A8E1-98A4803C4031}" destId="{FF3D2609-A354-4E16-A27B-9E222BC55BE0}" srcOrd="1" destOrd="0" presId="urn:microsoft.com/office/officeart/2005/8/layout/list1"/>
    <dgm:cxn modelId="{30AD4211-BB09-46B0-937E-0F395DC89D9D}" srcId="{5A00A35E-71C2-41D0-A578-FD8E846DEDC0}" destId="{A9D6D21C-D3AE-4F15-9DDA-882AAA06FEE8}" srcOrd="0" destOrd="0" parTransId="{4FC01F08-790A-428C-90FE-553B4F36F557}" sibTransId="{F3BA2019-23F7-448A-88FE-C69FBB4BFBBE}"/>
    <dgm:cxn modelId="{0570E21A-27B8-4A94-86F7-D65D7055178A}" type="presOf" srcId="{A9D6D21C-D3AE-4F15-9DDA-882AAA06FEE8}" destId="{6629DA5E-0A26-46A0-8E1E-8DE6EF651015}" srcOrd="1" destOrd="0" presId="urn:microsoft.com/office/officeart/2005/8/layout/list1"/>
    <dgm:cxn modelId="{67CB2C1B-03F6-45FE-AAEF-199B265B832E}" type="presOf" srcId="{DC3F59C4-E90F-4DFC-95E9-6A1AFFF46EF6}" destId="{9D9935BC-B197-4DED-AD7A-BA70A42A3444}" srcOrd="0" destOrd="0" presId="urn:microsoft.com/office/officeart/2005/8/layout/list1"/>
    <dgm:cxn modelId="{813E491D-B33B-4410-8B8B-12792193AA1C}" type="presOf" srcId="{1445D1EC-2EFD-404A-8CEA-DEB06DD75C5A}" destId="{12E1CD70-CED4-4586-AA67-999A186350A8}" srcOrd="1" destOrd="0" presId="urn:microsoft.com/office/officeart/2005/8/layout/list1"/>
    <dgm:cxn modelId="{C00AF263-2308-46A1-8A59-50FED3C6C558}" srcId="{5A00A35E-71C2-41D0-A578-FD8E846DEDC0}" destId="{49E843AC-9D61-428B-A8E1-98A4803C4031}" srcOrd="3" destOrd="0" parTransId="{FACE4553-FEB8-4BA3-883C-199B71C60B3A}" sibTransId="{F7B12116-29A5-43EB-A84C-0465C7920D61}"/>
    <dgm:cxn modelId="{8E11C545-F7D2-46BE-8312-9B59A9F2B2C3}" type="presOf" srcId="{A9D6D21C-D3AE-4F15-9DDA-882AAA06FEE8}" destId="{8F173402-9974-456D-8CE5-79A8D527549D}" srcOrd="0" destOrd="0" presId="urn:microsoft.com/office/officeart/2005/8/layout/list1"/>
    <dgm:cxn modelId="{168D1466-1F83-4905-931A-1FE598A4CD37}" srcId="{5A00A35E-71C2-41D0-A578-FD8E846DEDC0}" destId="{DC3F59C4-E90F-4DFC-95E9-6A1AFFF46EF6}" srcOrd="4" destOrd="0" parTransId="{090AC2A5-F281-4C24-815E-48FBADE59D4D}" sibTransId="{CCDD4192-ABC3-43C9-A07C-37840CC46645}"/>
    <dgm:cxn modelId="{C849646A-11A1-4A0E-9350-78D949201AB8}" type="presOf" srcId="{49E843AC-9D61-428B-A8E1-98A4803C4031}" destId="{3B054184-5EFD-4FB1-A733-A6307852833C}" srcOrd="0" destOrd="0" presId="urn:microsoft.com/office/officeart/2005/8/layout/list1"/>
    <dgm:cxn modelId="{EDE82D5A-7C75-413C-BB35-45064ADB49D2}" type="presOf" srcId="{DC3F59C4-E90F-4DFC-95E9-6A1AFFF46EF6}" destId="{3B177F79-2E6B-4F94-9FE5-1402D61E1AD0}" srcOrd="1" destOrd="0" presId="urn:microsoft.com/office/officeart/2005/8/layout/list1"/>
    <dgm:cxn modelId="{E0C54986-CE6E-44D9-B633-A7F87E24464D}" srcId="{5A00A35E-71C2-41D0-A578-FD8E846DEDC0}" destId="{1445D1EC-2EFD-404A-8CEA-DEB06DD75C5A}" srcOrd="2" destOrd="0" parTransId="{28FF32CB-AF44-4008-BD35-2C98689322AA}" sibTransId="{8DB71E7C-0F46-42BE-82CC-6AEB35B0A941}"/>
    <dgm:cxn modelId="{5970BA96-29E4-4543-A522-96B2B6CAC1FF}" type="presOf" srcId="{5A00A35E-71C2-41D0-A578-FD8E846DEDC0}" destId="{8E5613C7-0F54-4341-91B1-B874AB1DEC71}" srcOrd="0" destOrd="0" presId="urn:microsoft.com/office/officeart/2005/8/layout/list1"/>
    <dgm:cxn modelId="{596D21C7-1816-4BC2-987F-22D3A46C3EC9}" type="presOf" srcId="{1445D1EC-2EFD-404A-8CEA-DEB06DD75C5A}" destId="{4EA0979F-51F5-41A7-9415-47E7106725AC}" srcOrd="0" destOrd="0" presId="urn:microsoft.com/office/officeart/2005/8/layout/list1"/>
    <dgm:cxn modelId="{0CB89FCE-6A88-427D-8FAF-1F68673CD5EF}" type="presOf" srcId="{0AD45DDA-DAFB-492D-8548-27ACF317516A}" destId="{A6906288-BDAC-4836-A3BE-A2251D864FA9}" srcOrd="0" destOrd="0" presId="urn:microsoft.com/office/officeart/2005/8/layout/list1"/>
    <dgm:cxn modelId="{4690D1CF-94C3-4042-85FC-0C2AB7D29331}" type="presOf" srcId="{0AD45DDA-DAFB-492D-8548-27ACF317516A}" destId="{55EF6711-9B9A-47C4-841C-3E6F6F612414}" srcOrd="1" destOrd="0" presId="urn:microsoft.com/office/officeart/2005/8/layout/list1"/>
    <dgm:cxn modelId="{0E7485FC-023D-47F1-8B24-5D125D568005}" srcId="{5A00A35E-71C2-41D0-A578-FD8E846DEDC0}" destId="{0AD45DDA-DAFB-492D-8548-27ACF317516A}" srcOrd="1" destOrd="0" parTransId="{5A9EA39D-1768-45EC-9284-11E6AFF4009E}" sibTransId="{E74F4E28-A459-464A-9B27-DEC634180F10}"/>
    <dgm:cxn modelId="{E697582D-8378-4BF0-B4EF-92493D56AA67}" type="presParOf" srcId="{8E5613C7-0F54-4341-91B1-B874AB1DEC71}" destId="{6098B29F-0149-456E-8C8A-28A48D58C22A}" srcOrd="0" destOrd="0" presId="urn:microsoft.com/office/officeart/2005/8/layout/list1"/>
    <dgm:cxn modelId="{35A6B36C-ED68-43AC-B59A-ECA7FD05E257}" type="presParOf" srcId="{6098B29F-0149-456E-8C8A-28A48D58C22A}" destId="{8F173402-9974-456D-8CE5-79A8D527549D}" srcOrd="0" destOrd="0" presId="urn:microsoft.com/office/officeart/2005/8/layout/list1"/>
    <dgm:cxn modelId="{83910F99-6701-437E-BDCE-41F5B04A4C38}" type="presParOf" srcId="{6098B29F-0149-456E-8C8A-28A48D58C22A}" destId="{6629DA5E-0A26-46A0-8E1E-8DE6EF651015}" srcOrd="1" destOrd="0" presId="urn:microsoft.com/office/officeart/2005/8/layout/list1"/>
    <dgm:cxn modelId="{5C8F03E1-D9E1-4301-9D10-7F9CAAC0DC8E}" type="presParOf" srcId="{8E5613C7-0F54-4341-91B1-B874AB1DEC71}" destId="{78568A99-A610-466F-9BE0-54C03E4D968F}" srcOrd="1" destOrd="0" presId="urn:microsoft.com/office/officeart/2005/8/layout/list1"/>
    <dgm:cxn modelId="{C237788A-CA61-4BE6-AAB1-A8D649DDCBBB}" type="presParOf" srcId="{8E5613C7-0F54-4341-91B1-B874AB1DEC71}" destId="{672C5378-6B23-4BD7-8EE6-1AAB598BECF2}" srcOrd="2" destOrd="0" presId="urn:microsoft.com/office/officeart/2005/8/layout/list1"/>
    <dgm:cxn modelId="{C89B8130-6107-456D-B438-D63BD0BB7844}" type="presParOf" srcId="{8E5613C7-0F54-4341-91B1-B874AB1DEC71}" destId="{2C98D2CD-021A-4357-A6E7-1A089A5A761A}" srcOrd="3" destOrd="0" presId="urn:microsoft.com/office/officeart/2005/8/layout/list1"/>
    <dgm:cxn modelId="{0C430F68-CE05-4B28-92D3-1328056B2DEE}" type="presParOf" srcId="{8E5613C7-0F54-4341-91B1-B874AB1DEC71}" destId="{BDC54AB6-7CDB-45D3-9584-CDACD04F465D}" srcOrd="4" destOrd="0" presId="urn:microsoft.com/office/officeart/2005/8/layout/list1"/>
    <dgm:cxn modelId="{9BF0C97A-3FD2-4B13-BB4E-B6989E0AC51B}" type="presParOf" srcId="{BDC54AB6-7CDB-45D3-9584-CDACD04F465D}" destId="{A6906288-BDAC-4836-A3BE-A2251D864FA9}" srcOrd="0" destOrd="0" presId="urn:microsoft.com/office/officeart/2005/8/layout/list1"/>
    <dgm:cxn modelId="{178CCA29-8907-4F98-AC17-DFA6587F4ECB}" type="presParOf" srcId="{BDC54AB6-7CDB-45D3-9584-CDACD04F465D}" destId="{55EF6711-9B9A-47C4-841C-3E6F6F612414}" srcOrd="1" destOrd="0" presId="urn:microsoft.com/office/officeart/2005/8/layout/list1"/>
    <dgm:cxn modelId="{8D79673F-BB1E-4D06-9EE0-8D8A69260AE8}" type="presParOf" srcId="{8E5613C7-0F54-4341-91B1-B874AB1DEC71}" destId="{E03CADD2-8DD0-45B3-A3E6-5A7B9C142D96}" srcOrd="5" destOrd="0" presId="urn:microsoft.com/office/officeart/2005/8/layout/list1"/>
    <dgm:cxn modelId="{FB43930E-50C8-4A27-BD16-A6213E01C3A2}" type="presParOf" srcId="{8E5613C7-0F54-4341-91B1-B874AB1DEC71}" destId="{4CD6EB96-BDA6-4A78-9E3B-A4735EA888B4}" srcOrd="6" destOrd="0" presId="urn:microsoft.com/office/officeart/2005/8/layout/list1"/>
    <dgm:cxn modelId="{29565E0B-77B1-462B-8628-083D894AE0CD}" type="presParOf" srcId="{8E5613C7-0F54-4341-91B1-B874AB1DEC71}" destId="{0ACD53E4-70C2-43A4-88BA-EC3422E2E76E}" srcOrd="7" destOrd="0" presId="urn:microsoft.com/office/officeart/2005/8/layout/list1"/>
    <dgm:cxn modelId="{9EA4EF67-E8E0-4EA1-9564-9CC79973E49F}" type="presParOf" srcId="{8E5613C7-0F54-4341-91B1-B874AB1DEC71}" destId="{B80E4468-C39E-4368-9C8A-58F79988C427}" srcOrd="8" destOrd="0" presId="urn:microsoft.com/office/officeart/2005/8/layout/list1"/>
    <dgm:cxn modelId="{AAF64EF7-C32F-4DE5-897E-FA61A1E6D914}" type="presParOf" srcId="{B80E4468-C39E-4368-9C8A-58F79988C427}" destId="{4EA0979F-51F5-41A7-9415-47E7106725AC}" srcOrd="0" destOrd="0" presId="urn:microsoft.com/office/officeart/2005/8/layout/list1"/>
    <dgm:cxn modelId="{43BB7A4B-A207-4507-8838-B5D7F58525B9}" type="presParOf" srcId="{B80E4468-C39E-4368-9C8A-58F79988C427}" destId="{12E1CD70-CED4-4586-AA67-999A186350A8}" srcOrd="1" destOrd="0" presId="urn:microsoft.com/office/officeart/2005/8/layout/list1"/>
    <dgm:cxn modelId="{01D5A3B7-5334-4370-A00F-E90D96F429AD}" type="presParOf" srcId="{8E5613C7-0F54-4341-91B1-B874AB1DEC71}" destId="{8CC3E578-AC65-491F-AA03-39B96F618E02}" srcOrd="9" destOrd="0" presId="urn:microsoft.com/office/officeart/2005/8/layout/list1"/>
    <dgm:cxn modelId="{2B94B89C-D709-4AC7-A2F5-685FB1E39B95}" type="presParOf" srcId="{8E5613C7-0F54-4341-91B1-B874AB1DEC71}" destId="{3DB0E856-AEEC-4AAC-AA4C-653B0E65E069}" srcOrd="10" destOrd="0" presId="urn:microsoft.com/office/officeart/2005/8/layout/list1"/>
    <dgm:cxn modelId="{1F50DFD2-3562-4F5F-8DB2-9D350BEC1439}" type="presParOf" srcId="{8E5613C7-0F54-4341-91B1-B874AB1DEC71}" destId="{5D2A2195-3930-403D-8573-6903DCFD827F}" srcOrd="11" destOrd="0" presId="urn:microsoft.com/office/officeart/2005/8/layout/list1"/>
    <dgm:cxn modelId="{5C967FCD-0333-4951-B816-6214C21F98CE}" type="presParOf" srcId="{8E5613C7-0F54-4341-91B1-B874AB1DEC71}" destId="{F0CF499B-56D0-4ED9-A66D-A430ACE46734}" srcOrd="12" destOrd="0" presId="urn:microsoft.com/office/officeart/2005/8/layout/list1"/>
    <dgm:cxn modelId="{5B4A86DB-81D8-4BC6-BEF0-F8ED56E1F500}" type="presParOf" srcId="{F0CF499B-56D0-4ED9-A66D-A430ACE46734}" destId="{3B054184-5EFD-4FB1-A733-A6307852833C}" srcOrd="0" destOrd="0" presId="urn:microsoft.com/office/officeart/2005/8/layout/list1"/>
    <dgm:cxn modelId="{499E70F4-BA6A-4356-B062-DD3D51084087}" type="presParOf" srcId="{F0CF499B-56D0-4ED9-A66D-A430ACE46734}" destId="{FF3D2609-A354-4E16-A27B-9E222BC55BE0}" srcOrd="1" destOrd="0" presId="urn:microsoft.com/office/officeart/2005/8/layout/list1"/>
    <dgm:cxn modelId="{E1BB9D79-FF45-4E81-85E0-7035A03C40B2}" type="presParOf" srcId="{8E5613C7-0F54-4341-91B1-B874AB1DEC71}" destId="{D56A7D62-DF46-44CD-8F7F-43FABE4CA750}" srcOrd="13" destOrd="0" presId="urn:microsoft.com/office/officeart/2005/8/layout/list1"/>
    <dgm:cxn modelId="{4117E84D-DB23-4CC3-97C8-FD3AADF32180}" type="presParOf" srcId="{8E5613C7-0F54-4341-91B1-B874AB1DEC71}" destId="{3A754BFD-44BC-4CBE-A449-E03BCDDAF0DC}" srcOrd="14" destOrd="0" presId="urn:microsoft.com/office/officeart/2005/8/layout/list1"/>
    <dgm:cxn modelId="{80BC8A72-7846-4B57-9C45-88CBE9B2798D}" type="presParOf" srcId="{8E5613C7-0F54-4341-91B1-B874AB1DEC71}" destId="{CD41CEBC-68F4-4B4E-8FFB-1002C891F039}" srcOrd="15" destOrd="0" presId="urn:microsoft.com/office/officeart/2005/8/layout/list1"/>
    <dgm:cxn modelId="{8515A1D7-24C9-4B71-A86D-0BC0063D1124}" type="presParOf" srcId="{8E5613C7-0F54-4341-91B1-B874AB1DEC71}" destId="{B5D388C5-7FC6-4E5B-89A2-70A2B9AB1201}" srcOrd="16" destOrd="0" presId="urn:microsoft.com/office/officeart/2005/8/layout/list1"/>
    <dgm:cxn modelId="{57832E87-4A58-4CD0-89AE-C24333DFFD02}" type="presParOf" srcId="{B5D388C5-7FC6-4E5B-89A2-70A2B9AB1201}" destId="{9D9935BC-B197-4DED-AD7A-BA70A42A3444}" srcOrd="0" destOrd="0" presId="urn:microsoft.com/office/officeart/2005/8/layout/list1"/>
    <dgm:cxn modelId="{CBD6B907-76F0-458C-BC32-BD8810D28804}" type="presParOf" srcId="{B5D388C5-7FC6-4E5B-89A2-70A2B9AB1201}" destId="{3B177F79-2E6B-4F94-9FE5-1402D61E1AD0}" srcOrd="1" destOrd="0" presId="urn:microsoft.com/office/officeart/2005/8/layout/list1"/>
    <dgm:cxn modelId="{721E9F04-D3F1-4A71-B260-6819E02200AD}" type="presParOf" srcId="{8E5613C7-0F54-4341-91B1-B874AB1DEC71}" destId="{48F3AE65-41EF-4CCC-9014-CD032E94DCF0}" srcOrd="17" destOrd="0" presId="urn:microsoft.com/office/officeart/2005/8/layout/list1"/>
    <dgm:cxn modelId="{BB6B1CF0-AA60-431A-AA67-A323BE441E15}" type="presParOf" srcId="{8E5613C7-0F54-4341-91B1-B874AB1DEC71}" destId="{ABE471CC-BB2D-4FC6-8F53-F3E0D87A56D9}"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506F9A7-975E-453A-92FA-1350B12166D7}"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CBFCEFC1-A6D4-4A47-9F38-61A56F682797}">
      <dgm:prSet phldrT="[Text]"/>
      <dgm:spPr/>
      <dgm:t>
        <a:bodyPr/>
        <a:lstStyle/>
        <a:p>
          <a:r>
            <a:rPr lang="en-US" dirty="0"/>
            <a:t>Treatment Approaches</a:t>
          </a:r>
        </a:p>
      </dgm:t>
    </dgm:pt>
    <dgm:pt modelId="{AA602AD9-DA2A-4871-8844-D9626EDF7311}" type="parTrans" cxnId="{50AAF29B-CFE1-41F1-9C5B-B01F52D5DA3F}">
      <dgm:prSet/>
      <dgm:spPr/>
      <dgm:t>
        <a:bodyPr/>
        <a:lstStyle/>
        <a:p>
          <a:endParaRPr lang="en-US"/>
        </a:p>
      </dgm:t>
    </dgm:pt>
    <dgm:pt modelId="{DCE12D22-F8D8-4670-960A-88FA5ECE3157}" type="sibTrans" cxnId="{50AAF29B-CFE1-41F1-9C5B-B01F52D5DA3F}">
      <dgm:prSet/>
      <dgm:spPr/>
      <dgm:t>
        <a:bodyPr/>
        <a:lstStyle/>
        <a:p>
          <a:endParaRPr lang="en-US"/>
        </a:p>
      </dgm:t>
    </dgm:pt>
    <dgm:pt modelId="{62E9460C-C3FE-47EF-A8EC-0D91FB5C42F0}">
      <dgm:prSet phldrT="[Text]"/>
      <dgm:spPr/>
      <dgm:t>
        <a:bodyPr/>
        <a:lstStyle/>
        <a:p>
          <a:pPr>
            <a:buFont typeface="+mj-lt"/>
            <a:buAutoNum type="arabicPeriod"/>
          </a:pPr>
          <a:r>
            <a:rPr lang="en-US" b="0" dirty="0"/>
            <a:t>Treatment Plan Verification  </a:t>
          </a:r>
        </a:p>
      </dgm:t>
    </dgm:pt>
    <dgm:pt modelId="{4B64D240-E8E6-4C0B-9C0A-5FAC1D6BC0C3}" type="parTrans" cxnId="{F636A8E8-E218-4ABB-8568-A14955FF8F1A}">
      <dgm:prSet/>
      <dgm:spPr/>
      <dgm:t>
        <a:bodyPr/>
        <a:lstStyle/>
        <a:p>
          <a:endParaRPr lang="en-US"/>
        </a:p>
      </dgm:t>
    </dgm:pt>
    <dgm:pt modelId="{78092388-0717-42E3-83AF-A14380C322D0}" type="sibTrans" cxnId="{F636A8E8-E218-4ABB-8568-A14955FF8F1A}">
      <dgm:prSet/>
      <dgm:spPr/>
      <dgm:t>
        <a:bodyPr/>
        <a:lstStyle/>
        <a:p>
          <a:endParaRPr lang="en-US"/>
        </a:p>
      </dgm:t>
    </dgm:pt>
    <dgm:pt modelId="{71780E73-685C-46B5-A370-D99B8F381120}">
      <dgm:prSet/>
      <dgm:spPr/>
      <dgm:t>
        <a:bodyPr/>
        <a:lstStyle/>
        <a:p>
          <a:r>
            <a:rPr lang="en-US" dirty="0"/>
            <a:t>Identify items that should be included in a treatment order. </a:t>
          </a:r>
        </a:p>
      </dgm:t>
    </dgm:pt>
    <dgm:pt modelId="{0B8867D8-64D4-4DCC-9965-ABE5FBF4A58C}" type="parTrans" cxnId="{F92B4AFE-DF94-470F-AC9E-FB894B2DAD2E}">
      <dgm:prSet/>
      <dgm:spPr/>
      <dgm:t>
        <a:bodyPr/>
        <a:lstStyle/>
        <a:p>
          <a:endParaRPr lang="en-US"/>
        </a:p>
      </dgm:t>
    </dgm:pt>
    <dgm:pt modelId="{8B5E0260-5C42-433C-8D4A-15CEF987E0AB}" type="sibTrans" cxnId="{F92B4AFE-DF94-470F-AC9E-FB894B2DAD2E}">
      <dgm:prSet/>
      <dgm:spPr/>
      <dgm:t>
        <a:bodyPr/>
        <a:lstStyle/>
        <a:p>
          <a:endParaRPr lang="en-US"/>
        </a:p>
      </dgm:t>
    </dgm:pt>
    <dgm:pt modelId="{B4B9FE4C-B049-4F2E-A6DB-84613EBC886D}">
      <dgm:prSet phldrT="[Text]"/>
      <dgm:spPr/>
      <dgm:t>
        <a:bodyPr/>
        <a:lstStyle/>
        <a:p>
          <a:r>
            <a:rPr lang="en-US" dirty="0"/>
            <a:t>Treatment Dose Calculations</a:t>
          </a:r>
        </a:p>
      </dgm:t>
    </dgm:pt>
    <dgm:pt modelId="{C59359DA-9625-4F08-AF65-B3C0E511B049}" type="parTrans" cxnId="{AC8DC6F3-AB75-4FDF-8247-E600DD91DAD8}">
      <dgm:prSet/>
      <dgm:spPr/>
      <dgm:t>
        <a:bodyPr/>
        <a:lstStyle/>
        <a:p>
          <a:endParaRPr lang="en-US"/>
        </a:p>
      </dgm:t>
    </dgm:pt>
    <dgm:pt modelId="{94E2C97D-79F7-427D-9C8A-930E799788FA}" type="sibTrans" cxnId="{AC8DC6F3-AB75-4FDF-8247-E600DD91DAD8}">
      <dgm:prSet/>
      <dgm:spPr/>
      <dgm:t>
        <a:bodyPr/>
        <a:lstStyle/>
        <a:p>
          <a:endParaRPr lang="en-US"/>
        </a:p>
      </dgm:t>
    </dgm:pt>
    <dgm:pt modelId="{A805ECD9-54DF-47DA-9DA5-2C1E643A5939}">
      <dgm:prSet/>
      <dgm:spPr/>
      <dgm:t>
        <a:bodyPr/>
        <a:lstStyle/>
        <a:p>
          <a:r>
            <a:rPr lang="en-US" dirty="0"/>
            <a:t>Demonstrate the methods of dosing.</a:t>
          </a:r>
        </a:p>
      </dgm:t>
    </dgm:pt>
    <dgm:pt modelId="{B4463B0C-56E8-4EFE-A33C-82FF4CB46E01}" type="parTrans" cxnId="{EBBAFFEA-F944-4255-B84B-9FFB9666C6F0}">
      <dgm:prSet/>
      <dgm:spPr/>
      <dgm:t>
        <a:bodyPr/>
        <a:lstStyle/>
        <a:p>
          <a:endParaRPr lang="en-US"/>
        </a:p>
      </dgm:t>
    </dgm:pt>
    <dgm:pt modelId="{23D6912F-A45E-4345-96DD-189B96FBCC83}" type="sibTrans" cxnId="{EBBAFFEA-F944-4255-B84B-9FFB9666C6F0}">
      <dgm:prSet/>
      <dgm:spPr/>
      <dgm:t>
        <a:bodyPr/>
        <a:lstStyle/>
        <a:p>
          <a:endParaRPr lang="en-US"/>
        </a:p>
      </dgm:t>
    </dgm:pt>
    <dgm:pt modelId="{E7A7D7A1-A0B0-4F9F-A659-9D2536B422A6}">
      <dgm:prSet phldrT="[Text]"/>
      <dgm:spPr/>
      <dgm:t>
        <a:bodyPr/>
        <a:lstStyle/>
        <a:p>
          <a:r>
            <a:rPr lang="en-US" dirty="0"/>
            <a:t>Explain the verification process of the orders.</a:t>
          </a:r>
        </a:p>
      </dgm:t>
    </dgm:pt>
    <dgm:pt modelId="{61DACC81-8F71-4CC5-979E-C7DFBEA9B127}" type="parTrans" cxnId="{13CF0BE7-2256-490C-8ECD-0144ED23C3BD}">
      <dgm:prSet/>
      <dgm:spPr/>
      <dgm:t>
        <a:bodyPr/>
        <a:lstStyle/>
        <a:p>
          <a:endParaRPr lang="en-US"/>
        </a:p>
      </dgm:t>
    </dgm:pt>
    <dgm:pt modelId="{71C0D905-7E58-4C5A-9EDC-5CF9FBD5BB84}" type="sibTrans" cxnId="{13CF0BE7-2256-490C-8ECD-0144ED23C3BD}">
      <dgm:prSet/>
      <dgm:spPr/>
      <dgm:t>
        <a:bodyPr/>
        <a:lstStyle/>
        <a:p>
          <a:endParaRPr lang="en-US"/>
        </a:p>
      </dgm:t>
    </dgm:pt>
    <dgm:pt modelId="{427705FD-39B4-4DB1-A585-2DAF1E5743A9}">
      <dgm:prSet phldrT="[Text]"/>
      <dgm:spPr/>
      <dgm:t>
        <a:bodyPr/>
        <a:lstStyle/>
        <a:p>
          <a:r>
            <a:rPr lang="en-US" dirty="0"/>
            <a:t>Explain the sequence of treatment. </a:t>
          </a:r>
        </a:p>
      </dgm:t>
    </dgm:pt>
    <dgm:pt modelId="{15973F6C-02C4-43D0-B65C-DFAACAEEC02E}" type="parTrans" cxnId="{AFFEC993-27C2-4CCC-9B47-F7FD2B4A4646}">
      <dgm:prSet/>
      <dgm:spPr/>
      <dgm:t>
        <a:bodyPr/>
        <a:lstStyle/>
        <a:p>
          <a:endParaRPr lang="en-US"/>
        </a:p>
      </dgm:t>
    </dgm:pt>
    <dgm:pt modelId="{3ECF1D93-65A9-4844-B206-792A31F57C06}" type="sibTrans" cxnId="{AFFEC993-27C2-4CCC-9B47-F7FD2B4A4646}">
      <dgm:prSet/>
      <dgm:spPr/>
      <dgm:t>
        <a:bodyPr/>
        <a:lstStyle/>
        <a:p>
          <a:endParaRPr lang="en-US"/>
        </a:p>
      </dgm:t>
    </dgm:pt>
    <dgm:pt modelId="{53FF0CF8-E7E4-42BB-8129-685A34C30A34}">
      <dgm:prSet/>
      <dgm:spPr/>
      <dgm:t>
        <a:bodyPr/>
        <a:lstStyle/>
        <a:p>
          <a:r>
            <a:rPr lang="en-US" dirty="0"/>
            <a:t>Define treatment approaches that utilize chemotherapies.</a:t>
          </a:r>
        </a:p>
      </dgm:t>
    </dgm:pt>
    <dgm:pt modelId="{1C773E15-06D2-49E8-BF98-A33887EA97C9}" type="parTrans" cxnId="{7CCB29B7-A28F-4155-8DA1-ACE8757D3BA2}">
      <dgm:prSet/>
      <dgm:spPr/>
      <dgm:t>
        <a:bodyPr/>
        <a:lstStyle/>
        <a:p>
          <a:endParaRPr lang="en-US"/>
        </a:p>
      </dgm:t>
    </dgm:pt>
    <dgm:pt modelId="{ADFB704D-62F6-4C9C-B382-5515C5248D8A}" type="sibTrans" cxnId="{7CCB29B7-A28F-4155-8DA1-ACE8757D3BA2}">
      <dgm:prSet/>
      <dgm:spPr/>
      <dgm:t>
        <a:bodyPr/>
        <a:lstStyle/>
        <a:p>
          <a:endParaRPr lang="en-US"/>
        </a:p>
      </dgm:t>
    </dgm:pt>
    <dgm:pt modelId="{CA1DD468-F16D-4370-A862-B4ED2954D2C7}" type="pres">
      <dgm:prSet presAssocID="{C506F9A7-975E-453A-92FA-1350B12166D7}" presName="Name0" presStyleCnt="0">
        <dgm:presLayoutVars>
          <dgm:dir/>
          <dgm:animLvl val="lvl"/>
          <dgm:resizeHandles val="exact"/>
        </dgm:presLayoutVars>
      </dgm:prSet>
      <dgm:spPr/>
    </dgm:pt>
    <dgm:pt modelId="{6454C297-E413-482E-A2AF-50C4B52C63DA}" type="pres">
      <dgm:prSet presAssocID="{CBFCEFC1-A6D4-4A47-9F38-61A56F682797}" presName="linNode" presStyleCnt="0"/>
      <dgm:spPr/>
    </dgm:pt>
    <dgm:pt modelId="{F0AD466F-9967-4929-9167-7F526CF8D527}" type="pres">
      <dgm:prSet presAssocID="{CBFCEFC1-A6D4-4A47-9F38-61A56F682797}" presName="parentText" presStyleLbl="node1" presStyleIdx="0" presStyleCnt="3">
        <dgm:presLayoutVars>
          <dgm:chMax val="1"/>
          <dgm:bulletEnabled val="1"/>
        </dgm:presLayoutVars>
      </dgm:prSet>
      <dgm:spPr/>
    </dgm:pt>
    <dgm:pt modelId="{881B7861-431E-45AF-BB4A-ACC4A8FE1903}" type="pres">
      <dgm:prSet presAssocID="{CBFCEFC1-A6D4-4A47-9F38-61A56F682797}" presName="descendantText" presStyleLbl="alignAccFollowNode1" presStyleIdx="0" presStyleCnt="3">
        <dgm:presLayoutVars>
          <dgm:bulletEnabled val="1"/>
        </dgm:presLayoutVars>
      </dgm:prSet>
      <dgm:spPr/>
    </dgm:pt>
    <dgm:pt modelId="{D6953D48-F8DB-4009-90F3-138033F40E7A}" type="pres">
      <dgm:prSet presAssocID="{DCE12D22-F8D8-4670-960A-88FA5ECE3157}" presName="sp" presStyleCnt="0"/>
      <dgm:spPr/>
    </dgm:pt>
    <dgm:pt modelId="{6DA774D2-437D-44A7-B97C-465F579F21D3}" type="pres">
      <dgm:prSet presAssocID="{B4B9FE4C-B049-4F2E-A6DB-84613EBC886D}" presName="linNode" presStyleCnt="0"/>
      <dgm:spPr/>
    </dgm:pt>
    <dgm:pt modelId="{F3A8F446-78DD-4142-BCAB-07B871D9C6ED}" type="pres">
      <dgm:prSet presAssocID="{B4B9FE4C-B049-4F2E-A6DB-84613EBC886D}" presName="parentText" presStyleLbl="node1" presStyleIdx="1" presStyleCnt="3">
        <dgm:presLayoutVars>
          <dgm:chMax val="1"/>
          <dgm:bulletEnabled val="1"/>
        </dgm:presLayoutVars>
      </dgm:prSet>
      <dgm:spPr/>
    </dgm:pt>
    <dgm:pt modelId="{775CC195-7949-4BDC-9718-D651813AD1CD}" type="pres">
      <dgm:prSet presAssocID="{B4B9FE4C-B049-4F2E-A6DB-84613EBC886D}" presName="descendantText" presStyleLbl="alignAccFollowNode1" presStyleIdx="1" presStyleCnt="3" custLinFactNeighborY="784">
        <dgm:presLayoutVars>
          <dgm:bulletEnabled val="1"/>
        </dgm:presLayoutVars>
      </dgm:prSet>
      <dgm:spPr/>
    </dgm:pt>
    <dgm:pt modelId="{EB1E7CFF-E0C4-4F25-8F97-676977622353}" type="pres">
      <dgm:prSet presAssocID="{94E2C97D-79F7-427D-9C8A-930E799788FA}" presName="sp" presStyleCnt="0"/>
      <dgm:spPr/>
    </dgm:pt>
    <dgm:pt modelId="{E95BDD99-B581-4934-B0B1-041C91B0D66F}" type="pres">
      <dgm:prSet presAssocID="{62E9460C-C3FE-47EF-A8EC-0D91FB5C42F0}" presName="linNode" presStyleCnt="0"/>
      <dgm:spPr/>
    </dgm:pt>
    <dgm:pt modelId="{E8936E79-8ABE-4F58-B412-9BD731406E86}" type="pres">
      <dgm:prSet presAssocID="{62E9460C-C3FE-47EF-A8EC-0D91FB5C42F0}" presName="parentText" presStyleLbl="node1" presStyleIdx="2" presStyleCnt="3">
        <dgm:presLayoutVars>
          <dgm:chMax val="1"/>
          <dgm:bulletEnabled val="1"/>
        </dgm:presLayoutVars>
      </dgm:prSet>
      <dgm:spPr/>
    </dgm:pt>
    <dgm:pt modelId="{54268FAB-306B-42A9-9461-E1867E6F0A8C}" type="pres">
      <dgm:prSet presAssocID="{62E9460C-C3FE-47EF-A8EC-0D91FB5C42F0}" presName="descendantText" presStyleLbl="alignAccFollowNode1" presStyleIdx="2" presStyleCnt="3">
        <dgm:presLayoutVars>
          <dgm:bulletEnabled val="1"/>
        </dgm:presLayoutVars>
      </dgm:prSet>
      <dgm:spPr/>
    </dgm:pt>
  </dgm:ptLst>
  <dgm:cxnLst>
    <dgm:cxn modelId="{48452B01-BCC9-4DE1-8F1D-D454182F41FE}" type="presOf" srcId="{62E9460C-C3FE-47EF-A8EC-0D91FB5C42F0}" destId="{E8936E79-8ABE-4F58-B412-9BD731406E86}" srcOrd="0" destOrd="0" presId="urn:microsoft.com/office/officeart/2005/8/layout/vList5"/>
    <dgm:cxn modelId="{29E1CB08-164C-4302-A74A-96E5B22C43AF}" type="presOf" srcId="{CBFCEFC1-A6D4-4A47-9F38-61A56F682797}" destId="{F0AD466F-9967-4929-9167-7F526CF8D527}" srcOrd="0" destOrd="0" presId="urn:microsoft.com/office/officeart/2005/8/layout/vList5"/>
    <dgm:cxn modelId="{CB116B21-43AF-4EA8-A96B-E197F5E0E7ED}" type="presOf" srcId="{53FF0CF8-E7E4-42BB-8129-685A34C30A34}" destId="{881B7861-431E-45AF-BB4A-ACC4A8FE1903}" srcOrd="0" destOrd="0" presId="urn:microsoft.com/office/officeart/2005/8/layout/vList5"/>
    <dgm:cxn modelId="{57BAA66E-1C5C-4394-B494-C67343CDF535}" type="presOf" srcId="{427705FD-39B4-4DB1-A585-2DAF1E5743A9}" destId="{775CC195-7949-4BDC-9718-D651813AD1CD}" srcOrd="0" destOrd="1" presId="urn:microsoft.com/office/officeart/2005/8/layout/vList5"/>
    <dgm:cxn modelId="{52E7294F-5170-42D3-9D10-B6DFB2F09487}" type="presOf" srcId="{71780E73-685C-46B5-A370-D99B8F381120}" destId="{54268FAB-306B-42A9-9461-E1867E6F0A8C}" srcOrd="0" destOrd="0" presId="urn:microsoft.com/office/officeart/2005/8/layout/vList5"/>
    <dgm:cxn modelId="{AFFEC993-27C2-4CCC-9B47-F7FD2B4A4646}" srcId="{B4B9FE4C-B049-4F2E-A6DB-84613EBC886D}" destId="{427705FD-39B4-4DB1-A585-2DAF1E5743A9}" srcOrd="1" destOrd="0" parTransId="{15973F6C-02C4-43D0-B65C-DFAACAEEC02E}" sibTransId="{3ECF1D93-65A9-4844-B206-792A31F57C06}"/>
    <dgm:cxn modelId="{50AAF29B-CFE1-41F1-9C5B-B01F52D5DA3F}" srcId="{C506F9A7-975E-453A-92FA-1350B12166D7}" destId="{CBFCEFC1-A6D4-4A47-9F38-61A56F682797}" srcOrd="0" destOrd="0" parTransId="{AA602AD9-DA2A-4871-8844-D9626EDF7311}" sibTransId="{DCE12D22-F8D8-4670-960A-88FA5ECE3157}"/>
    <dgm:cxn modelId="{7CCB29B7-A28F-4155-8DA1-ACE8757D3BA2}" srcId="{CBFCEFC1-A6D4-4A47-9F38-61A56F682797}" destId="{53FF0CF8-E7E4-42BB-8129-685A34C30A34}" srcOrd="0" destOrd="0" parTransId="{1C773E15-06D2-49E8-BF98-A33887EA97C9}" sibTransId="{ADFB704D-62F6-4C9C-B382-5515C5248D8A}"/>
    <dgm:cxn modelId="{C29B80B7-ACE3-4FBF-A0CD-D3E018075942}" type="presOf" srcId="{C506F9A7-975E-453A-92FA-1350B12166D7}" destId="{CA1DD468-F16D-4370-A862-B4ED2954D2C7}" srcOrd="0" destOrd="0" presId="urn:microsoft.com/office/officeart/2005/8/layout/vList5"/>
    <dgm:cxn modelId="{08F167C5-A5F4-42D1-AA9F-4E23ED4AD014}" type="presOf" srcId="{E7A7D7A1-A0B0-4F9F-A659-9D2536B422A6}" destId="{54268FAB-306B-42A9-9461-E1867E6F0A8C}" srcOrd="0" destOrd="1" presId="urn:microsoft.com/office/officeart/2005/8/layout/vList5"/>
    <dgm:cxn modelId="{BD4505E6-652A-4713-8EE5-FFBC7572C735}" type="presOf" srcId="{B4B9FE4C-B049-4F2E-A6DB-84613EBC886D}" destId="{F3A8F446-78DD-4142-BCAB-07B871D9C6ED}" srcOrd="0" destOrd="0" presId="urn:microsoft.com/office/officeart/2005/8/layout/vList5"/>
    <dgm:cxn modelId="{13CF0BE7-2256-490C-8ECD-0144ED23C3BD}" srcId="{62E9460C-C3FE-47EF-A8EC-0D91FB5C42F0}" destId="{E7A7D7A1-A0B0-4F9F-A659-9D2536B422A6}" srcOrd="1" destOrd="0" parTransId="{61DACC81-8F71-4CC5-979E-C7DFBEA9B127}" sibTransId="{71C0D905-7E58-4C5A-9EDC-5CF9FBD5BB84}"/>
    <dgm:cxn modelId="{F636A8E8-E218-4ABB-8568-A14955FF8F1A}" srcId="{C506F9A7-975E-453A-92FA-1350B12166D7}" destId="{62E9460C-C3FE-47EF-A8EC-0D91FB5C42F0}" srcOrd="2" destOrd="0" parTransId="{4B64D240-E8E6-4C0B-9C0A-5FAC1D6BC0C3}" sibTransId="{78092388-0717-42E3-83AF-A14380C322D0}"/>
    <dgm:cxn modelId="{EBBAFFEA-F944-4255-B84B-9FFB9666C6F0}" srcId="{B4B9FE4C-B049-4F2E-A6DB-84613EBC886D}" destId="{A805ECD9-54DF-47DA-9DA5-2C1E643A5939}" srcOrd="0" destOrd="0" parTransId="{B4463B0C-56E8-4EFE-A33C-82FF4CB46E01}" sibTransId="{23D6912F-A45E-4345-96DD-189B96FBCC83}"/>
    <dgm:cxn modelId="{117E55EF-7178-4FA0-82C2-050D7C827226}" type="presOf" srcId="{A805ECD9-54DF-47DA-9DA5-2C1E643A5939}" destId="{775CC195-7949-4BDC-9718-D651813AD1CD}" srcOrd="0" destOrd="0" presId="urn:microsoft.com/office/officeart/2005/8/layout/vList5"/>
    <dgm:cxn modelId="{AC8DC6F3-AB75-4FDF-8247-E600DD91DAD8}" srcId="{C506F9A7-975E-453A-92FA-1350B12166D7}" destId="{B4B9FE4C-B049-4F2E-A6DB-84613EBC886D}" srcOrd="1" destOrd="0" parTransId="{C59359DA-9625-4F08-AF65-B3C0E511B049}" sibTransId="{94E2C97D-79F7-427D-9C8A-930E799788FA}"/>
    <dgm:cxn modelId="{F92B4AFE-DF94-470F-AC9E-FB894B2DAD2E}" srcId="{62E9460C-C3FE-47EF-A8EC-0D91FB5C42F0}" destId="{71780E73-685C-46B5-A370-D99B8F381120}" srcOrd="0" destOrd="0" parTransId="{0B8867D8-64D4-4DCC-9965-ABE5FBF4A58C}" sibTransId="{8B5E0260-5C42-433C-8D4A-15CEF987E0AB}"/>
    <dgm:cxn modelId="{2AE949CE-856D-4B05-8A2D-E89A9935FB5F}" type="presParOf" srcId="{CA1DD468-F16D-4370-A862-B4ED2954D2C7}" destId="{6454C297-E413-482E-A2AF-50C4B52C63DA}" srcOrd="0" destOrd="0" presId="urn:microsoft.com/office/officeart/2005/8/layout/vList5"/>
    <dgm:cxn modelId="{1918E554-355C-4EAD-A2BA-D6EC31F509B9}" type="presParOf" srcId="{6454C297-E413-482E-A2AF-50C4B52C63DA}" destId="{F0AD466F-9967-4929-9167-7F526CF8D527}" srcOrd="0" destOrd="0" presId="urn:microsoft.com/office/officeart/2005/8/layout/vList5"/>
    <dgm:cxn modelId="{DD58102C-3141-4CE4-B3EC-9F6C9260C171}" type="presParOf" srcId="{6454C297-E413-482E-A2AF-50C4B52C63DA}" destId="{881B7861-431E-45AF-BB4A-ACC4A8FE1903}" srcOrd="1" destOrd="0" presId="urn:microsoft.com/office/officeart/2005/8/layout/vList5"/>
    <dgm:cxn modelId="{0BFFE62B-02A4-4122-8DC6-3BAE623CDE42}" type="presParOf" srcId="{CA1DD468-F16D-4370-A862-B4ED2954D2C7}" destId="{D6953D48-F8DB-4009-90F3-138033F40E7A}" srcOrd="1" destOrd="0" presId="urn:microsoft.com/office/officeart/2005/8/layout/vList5"/>
    <dgm:cxn modelId="{775888D7-F0E2-4B64-949A-E8BD30BB6263}" type="presParOf" srcId="{CA1DD468-F16D-4370-A862-B4ED2954D2C7}" destId="{6DA774D2-437D-44A7-B97C-465F579F21D3}" srcOrd="2" destOrd="0" presId="urn:microsoft.com/office/officeart/2005/8/layout/vList5"/>
    <dgm:cxn modelId="{145334DA-9D8F-40E9-B860-834654BE14A4}" type="presParOf" srcId="{6DA774D2-437D-44A7-B97C-465F579F21D3}" destId="{F3A8F446-78DD-4142-BCAB-07B871D9C6ED}" srcOrd="0" destOrd="0" presId="urn:microsoft.com/office/officeart/2005/8/layout/vList5"/>
    <dgm:cxn modelId="{00A6AA24-3383-4E1A-B9E9-4287F7211A81}" type="presParOf" srcId="{6DA774D2-437D-44A7-B97C-465F579F21D3}" destId="{775CC195-7949-4BDC-9718-D651813AD1CD}" srcOrd="1" destOrd="0" presId="urn:microsoft.com/office/officeart/2005/8/layout/vList5"/>
    <dgm:cxn modelId="{F51C3981-B2DD-408C-BB20-8F4F175297D4}" type="presParOf" srcId="{CA1DD468-F16D-4370-A862-B4ED2954D2C7}" destId="{EB1E7CFF-E0C4-4F25-8F97-676977622353}" srcOrd="3" destOrd="0" presId="urn:microsoft.com/office/officeart/2005/8/layout/vList5"/>
    <dgm:cxn modelId="{3BE063ED-03A9-4E07-9B5A-FE06A8D63E1F}" type="presParOf" srcId="{CA1DD468-F16D-4370-A862-B4ED2954D2C7}" destId="{E95BDD99-B581-4934-B0B1-041C91B0D66F}" srcOrd="4" destOrd="0" presId="urn:microsoft.com/office/officeart/2005/8/layout/vList5"/>
    <dgm:cxn modelId="{E5F427CC-6F44-4CC4-B0F7-4A8463342C19}" type="presParOf" srcId="{E95BDD99-B581-4934-B0B1-041C91B0D66F}" destId="{E8936E79-8ABE-4F58-B412-9BD731406E86}" srcOrd="0" destOrd="0" presId="urn:microsoft.com/office/officeart/2005/8/layout/vList5"/>
    <dgm:cxn modelId="{7A39D88E-2D0E-4A3B-8BB5-14EC69CEF1DD}" type="presParOf" srcId="{E95BDD99-B581-4934-B0B1-041C91B0D66F}" destId="{54268FAB-306B-42A9-9461-E1867E6F0A8C}"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A7D6BE4-AFA3-48DD-86C2-D3952A52FFC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1FB9F8B-2B81-4968-9CE9-A27E73E070DC}">
      <dgm:prSet phldrT="[Text]"/>
      <dgm:spPr/>
      <dgm:t>
        <a:bodyPr/>
        <a:lstStyle/>
        <a:p>
          <a:r>
            <a:rPr lang="en-US" b="1" dirty="0">
              <a:solidFill>
                <a:schemeClr val="bg1"/>
              </a:solidFill>
              <a:latin typeface="+mn-lt"/>
              <a:ea typeface="+mj-ea"/>
              <a:cs typeface="+mj-cs"/>
            </a:rPr>
            <a:t>Neoadjuvant Therapy </a:t>
          </a:r>
          <a:endParaRPr lang="en-US" b="1" dirty="0">
            <a:solidFill>
              <a:schemeClr val="bg1"/>
            </a:solidFill>
            <a:latin typeface="+mn-lt"/>
          </a:endParaRPr>
        </a:p>
      </dgm:t>
    </dgm:pt>
    <dgm:pt modelId="{7ED13E45-9973-4134-934C-0882ACCF6F0E}" type="parTrans" cxnId="{AAF8DC1F-DA3D-4F0D-914F-F31F18ED07B6}">
      <dgm:prSet/>
      <dgm:spPr/>
      <dgm:t>
        <a:bodyPr/>
        <a:lstStyle/>
        <a:p>
          <a:endParaRPr lang="en-US"/>
        </a:p>
      </dgm:t>
    </dgm:pt>
    <dgm:pt modelId="{1CC3ECA5-CA70-4B6C-B5DA-6B558261CFF7}" type="sibTrans" cxnId="{AAF8DC1F-DA3D-4F0D-914F-F31F18ED07B6}">
      <dgm:prSet/>
      <dgm:spPr/>
      <dgm:t>
        <a:bodyPr/>
        <a:lstStyle/>
        <a:p>
          <a:endParaRPr lang="en-US"/>
        </a:p>
      </dgm:t>
    </dgm:pt>
    <dgm:pt modelId="{6490046F-FC9D-490C-9F56-F8C0340C5ED7}">
      <dgm:prSet phldrT="[Text]"/>
      <dgm:spPr/>
      <dgm:t>
        <a:bodyPr/>
        <a:lstStyle/>
        <a:p>
          <a:r>
            <a:rPr lang="en-US" dirty="0">
              <a:latin typeface="+mn-lt"/>
              <a:ea typeface="+mn-ea"/>
              <a:cs typeface="+mn-cs"/>
            </a:rPr>
            <a:t>Treatment given as a first step to shrink a tumor before the main treatment, usually surgery, is given.</a:t>
          </a:r>
          <a:endParaRPr lang="en-US" dirty="0"/>
        </a:p>
      </dgm:t>
    </dgm:pt>
    <dgm:pt modelId="{5BDEC39F-F6CE-4117-9867-E0A72C064DC5}" type="parTrans" cxnId="{8A611369-E9A1-4510-A0A6-C31927A431F0}">
      <dgm:prSet/>
      <dgm:spPr/>
      <dgm:t>
        <a:bodyPr/>
        <a:lstStyle/>
        <a:p>
          <a:endParaRPr lang="en-US"/>
        </a:p>
      </dgm:t>
    </dgm:pt>
    <dgm:pt modelId="{1EFFC12A-A95D-4991-8452-61C1F3CF2C15}" type="sibTrans" cxnId="{8A611369-E9A1-4510-A0A6-C31927A431F0}">
      <dgm:prSet/>
      <dgm:spPr/>
      <dgm:t>
        <a:bodyPr/>
        <a:lstStyle/>
        <a:p>
          <a:endParaRPr lang="en-US"/>
        </a:p>
      </dgm:t>
    </dgm:pt>
    <dgm:pt modelId="{F1FBC1B1-FF3F-4163-9848-69C268CDF4C8}">
      <dgm:prSet phldrT="[Text]"/>
      <dgm:spPr/>
      <dgm:t>
        <a:bodyPr/>
        <a:lstStyle/>
        <a:p>
          <a:r>
            <a:rPr lang="en-US" b="1" dirty="0"/>
            <a:t>Adjuvant Therapy </a:t>
          </a:r>
        </a:p>
      </dgm:t>
    </dgm:pt>
    <dgm:pt modelId="{46DD9707-E534-4BB8-8276-EBD45358FF69}" type="parTrans" cxnId="{0027DCC2-15C9-4E21-A1B1-929A7E7578B1}">
      <dgm:prSet/>
      <dgm:spPr/>
      <dgm:t>
        <a:bodyPr/>
        <a:lstStyle/>
        <a:p>
          <a:endParaRPr lang="en-US"/>
        </a:p>
      </dgm:t>
    </dgm:pt>
    <dgm:pt modelId="{6519CD14-D368-473A-9C0B-E6C04EB3DF47}" type="sibTrans" cxnId="{0027DCC2-15C9-4E21-A1B1-929A7E7578B1}">
      <dgm:prSet/>
      <dgm:spPr/>
      <dgm:t>
        <a:bodyPr/>
        <a:lstStyle/>
        <a:p>
          <a:endParaRPr lang="en-US"/>
        </a:p>
      </dgm:t>
    </dgm:pt>
    <dgm:pt modelId="{9BC1A438-0120-4283-B13C-668F4B0B2857}">
      <dgm:prSet phldrT="[Text]"/>
      <dgm:spPr/>
      <dgm:t>
        <a:bodyPr/>
        <a:lstStyle/>
        <a:p>
          <a:r>
            <a:rPr lang="en-US" dirty="0"/>
            <a:t>Additional cancer treatment given after the primary treatment to lower the risk that the cancer will come back. </a:t>
          </a:r>
        </a:p>
      </dgm:t>
    </dgm:pt>
    <dgm:pt modelId="{060D1473-DC74-4218-9ACC-C21497D1FABC}" type="parTrans" cxnId="{902C491A-E77D-48A1-9679-062926BB27F6}">
      <dgm:prSet/>
      <dgm:spPr/>
      <dgm:t>
        <a:bodyPr/>
        <a:lstStyle/>
        <a:p>
          <a:endParaRPr lang="en-US"/>
        </a:p>
      </dgm:t>
    </dgm:pt>
    <dgm:pt modelId="{B62D2FCB-05B7-4AC5-9B1A-B291641E5AD0}" type="sibTrans" cxnId="{902C491A-E77D-48A1-9679-062926BB27F6}">
      <dgm:prSet/>
      <dgm:spPr/>
      <dgm:t>
        <a:bodyPr/>
        <a:lstStyle/>
        <a:p>
          <a:endParaRPr lang="en-US"/>
        </a:p>
      </dgm:t>
    </dgm:pt>
    <dgm:pt modelId="{A07D53C5-96E5-4A8D-8C25-C502FCD8458E}">
      <dgm:prSet/>
      <dgm:spPr/>
      <dgm:t>
        <a:bodyPr/>
        <a:lstStyle/>
        <a:p>
          <a:r>
            <a:rPr lang="en-US" b="1" dirty="0">
              <a:solidFill>
                <a:schemeClr val="bg1"/>
              </a:solidFill>
              <a:effectLst/>
              <a:latin typeface="+mn-lt"/>
              <a:ea typeface="+mn-ea"/>
              <a:cs typeface="+mn-cs"/>
            </a:rPr>
            <a:t>Immunosuppression </a:t>
          </a:r>
        </a:p>
      </dgm:t>
    </dgm:pt>
    <dgm:pt modelId="{D4761B73-F457-4916-81D7-CA78EAD5717C}" type="parTrans" cxnId="{53E7CD4C-A69E-43B2-95A3-8DCE77D40278}">
      <dgm:prSet/>
      <dgm:spPr/>
      <dgm:t>
        <a:bodyPr/>
        <a:lstStyle/>
        <a:p>
          <a:endParaRPr lang="en-US"/>
        </a:p>
      </dgm:t>
    </dgm:pt>
    <dgm:pt modelId="{6ABC0F61-5916-4D94-82F2-1A84DCBEE9A7}" type="sibTrans" cxnId="{53E7CD4C-A69E-43B2-95A3-8DCE77D40278}">
      <dgm:prSet/>
      <dgm:spPr/>
      <dgm:t>
        <a:bodyPr/>
        <a:lstStyle/>
        <a:p>
          <a:endParaRPr lang="en-US"/>
        </a:p>
      </dgm:t>
    </dgm:pt>
    <dgm:pt modelId="{A4C60F66-C5B4-4CA5-9B9D-21D07C6AC597}">
      <dgm:prSet phldrT="[Text]"/>
      <dgm:spPr/>
      <dgm:t>
        <a:bodyPr/>
        <a:lstStyle/>
        <a:p>
          <a:r>
            <a:rPr lang="en-US" dirty="0">
              <a:solidFill>
                <a:schemeClr val="tx1"/>
              </a:solidFill>
              <a:effectLst/>
              <a:latin typeface="+mn-lt"/>
              <a:ea typeface="+mn-ea"/>
              <a:cs typeface="+mn-cs"/>
            </a:rPr>
            <a:t>Suppression of the body's immune system and its ability to fight infections and other diseases.</a:t>
          </a:r>
        </a:p>
      </dgm:t>
    </dgm:pt>
    <dgm:pt modelId="{2E6DD182-6902-4FFD-A3F1-8A8B70030A71}" type="parTrans" cxnId="{788F188A-DE41-4874-86E5-F5A9122A02F6}">
      <dgm:prSet/>
      <dgm:spPr/>
      <dgm:t>
        <a:bodyPr/>
        <a:lstStyle/>
        <a:p>
          <a:endParaRPr lang="en-US"/>
        </a:p>
      </dgm:t>
    </dgm:pt>
    <dgm:pt modelId="{087FFD49-A7D5-4EA8-B02F-A8FEFA8ABB29}" type="sibTrans" cxnId="{788F188A-DE41-4874-86E5-F5A9122A02F6}">
      <dgm:prSet/>
      <dgm:spPr/>
      <dgm:t>
        <a:bodyPr/>
        <a:lstStyle/>
        <a:p>
          <a:endParaRPr lang="en-US"/>
        </a:p>
      </dgm:t>
    </dgm:pt>
    <dgm:pt modelId="{2C8B5824-0F19-4A8B-924A-A0D1774B7B71}">
      <dgm:prSet/>
      <dgm:spPr/>
      <dgm:t>
        <a:bodyPr/>
        <a:lstStyle/>
        <a:p>
          <a:r>
            <a:rPr lang="en-US" b="1" dirty="0">
              <a:solidFill>
                <a:schemeClr val="bg1"/>
              </a:solidFill>
              <a:effectLst/>
              <a:latin typeface="+mn-lt"/>
              <a:ea typeface="+mn-ea"/>
              <a:cs typeface="+mn-cs"/>
            </a:rPr>
            <a:t>Concurrent Chemoradiation </a:t>
          </a:r>
        </a:p>
      </dgm:t>
    </dgm:pt>
    <dgm:pt modelId="{9830EBD7-DE33-4BFA-A66A-B1796AF8E0C5}" type="sibTrans" cxnId="{0A56FC76-890C-4159-88F1-A2CAA848E4F1}">
      <dgm:prSet/>
      <dgm:spPr/>
      <dgm:t>
        <a:bodyPr/>
        <a:lstStyle/>
        <a:p>
          <a:endParaRPr lang="en-US"/>
        </a:p>
      </dgm:t>
    </dgm:pt>
    <dgm:pt modelId="{70F37F6A-9F6F-4048-A79C-C9D6BD25F48C}" type="parTrans" cxnId="{0A56FC76-890C-4159-88F1-A2CAA848E4F1}">
      <dgm:prSet/>
      <dgm:spPr/>
      <dgm:t>
        <a:bodyPr/>
        <a:lstStyle/>
        <a:p>
          <a:endParaRPr lang="en-US"/>
        </a:p>
      </dgm:t>
    </dgm:pt>
    <dgm:pt modelId="{5E3A068F-513F-4C3D-AFED-218A5ACEA86E}">
      <dgm:prSet phldrT="[Text]"/>
      <dgm:spPr/>
      <dgm:t>
        <a:bodyPr/>
        <a:lstStyle/>
        <a:p>
          <a:r>
            <a:rPr lang="en-US" dirty="0">
              <a:solidFill>
                <a:schemeClr val="tx1"/>
              </a:solidFill>
              <a:effectLst/>
              <a:latin typeface="+mn-lt"/>
              <a:ea typeface="+mn-ea"/>
              <a:cs typeface="+mn-cs"/>
            </a:rPr>
            <a:t>Treatment that combines chemotherapy with radiation therapy and is given at the same time. </a:t>
          </a:r>
        </a:p>
      </dgm:t>
    </dgm:pt>
    <dgm:pt modelId="{DB8201CB-4735-4ADB-B8A4-5BF05637B802}" type="sibTrans" cxnId="{D860C9F0-5DD3-4474-9EE4-A0BB651B4D68}">
      <dgm:prSet/>
      <dgm:spPr/>
      <dgm:t>
        <a:bodyPr/>
        <a:lstStyle/>
        <a:p>
          <a:endParaRPr lang="en-US"/>
        </a:p>
      </dgm:t>
    </dgm:pt>
    <dgm:pt modelId="{39C51322-B4F8-47AA-B6E7-3FA6312DC442}" type="parTrans" cxnId="{D860C9F0-5DD3-4474-9EE4-A0BB651B4D68}">
      <dgm:prSet/>
      <dgm:spPr/>
      <dgm:t>
        <a:bodyPr/>
        <a:lstStyle/>
        <a:p>
          <a:endParaRPr lang="en-US"/>
        </a:p>
      </dgm:t>
    </dgm:pt>
    <dgm:pt modelId="{2AABE4CB-1F1F-439E-9811-E7BEAFC77D63}" type="pres">
      <dgm:prSet presAssocID="{2A7D6BE4-AFA3-48DD-86C2-D3952A52FFC3}" presName="linear" presStyleCnt="0">
        <dgm:presLayoutVars>
          <dgm:animLvl val="lvl"/>
          <dgm:resizeHandles val="exact"/>
        </dgm:presLayoutVars>
      </dgm:prSet>
      <dgm:spPr/>
    </dgm:pt>
    <dgm:pt modelId="{45F7F43D-43CC-4F82-8E72-7005C9A03596}" type="pres">
      <dgm:prSet presAssocID="{C1FB9F8B-2B81-4968-9CE9-A27E73E070DC}" presName="parentText" presStyleLbl="node1" presStyleIdx="0" presStyleCnt="4">
        <dgm:presLayoutVars>
          <dgm:chMax val="0"/>
          <dgm:bulletEnabled val="1"/>
        </dgm:presLayoutVars>
      </dgm:prSet>
      <dgm:spPr/>
    </dgm:pt>
    <dgm:pt modelId="{F495E710-6023-490B-907A-6B882AFE1B2D}" type="pres">
      <dgm:prSet presAssocID="{C1FB9F8B-2B81-4968-9CE9-A27E73E070DC}" presName="childText" presStyleLbl="revTx" presStyleIdx="0" presStyleCnt="4">
        <dgm:presLayoutVars>
          <dgm:bulletEnabled val="1"/>
        </dgm:presLayoutVars>
      </dgm:prSet>
      <dgm:spPr/>
    </dgm:pt>
    <dgm:pt modelId="{8F3292EE-3820-47C5-9B0D-1A124A825445}" type="pres">
      <dgm:prSet presAssocID="{F1FBC1B1-FF3F-4163-9848-69C268CDF4C8}" presName="parentText" presStyleLbl="node1" presStyleIdx="1" presStyleCnt="4">
        <dgm:presLayoutVars>
          <dgm:chMax val="0"/>
          <dgm:bulletEnabled val="1"/>
        </dgm:presLayoutVars>
      </dgm:prSet>
      <dgm:spPr/>
    </dgm:pt>
    <dgm:pt modelId="{4AC7BC36-0E05-436E-8887-3D758C353A2B}" type="pres">
      <dgm:prSet presAssocID="{F1FBC1B1-FF3F-4163-9848-69C268CDF4C8}" presName="childText" presStyleLbl="revTx" presStyleIdx="1" presStyleCnt="4">
        <dgm:presLayoutVars>
          <dgm:bulletEnabled val="1"/>
        </dgm:presLayoutVars>
      </dgm:prSet>
      <dgm:spPr/>
    </dgm:pt>
    <dgm:pt modelId="{B6BEB81E-C4BC-424F-AD98-23EDB53CA92F}" type="pres">
      <dgm:prSet presAssocID="{2C8B5824-0F19-4A8B-924A-A0D1774B7B71}" presName="parentText" presStyleLbl="node1" presStyleIdx="2" presStyleCnt="4">
        <dgm:presLayoutVars>
          <dgm:chMax val="0"/>
          <dgm:bulletEnabled val="1"/>
        </dgm:presLayoutVars>
      </dgm:prSet>
      <dgm:spPr/>
    </dgm:pt>
    <dgm:pt modelId="{336C6115-BCF1-4AB3-AD90-8BF552171B51}" type="pres">
      <dgm:prSet presAssocID="{2C8B5824-0F19-4A8B-924A-A0D1774B7B71}" presName="childText" presStyleLbl="revTx" presStyleIdx="2" presStyleCnt="4">
        <dgm:presLayoutVars>
          <dgm:bulletEnabled val="1"/>
        </dgm:presLayoutVars>
      </dgm:prSet>
      <dgm:spPr/>
    </dgm:pt>
    <dgm:pt modelId="{B9984B4F-A102-4CCA-8DA8-4DB2E4588C5C}" type="pres">
      <dgm:prSet presAssocID="{A07D53C5-96E5-4A8D-8C25-C502FCD8458E}" presName="parentText" presStyleLbl="node1" presStyleIdx="3" presStyleCnt="4">
        <dgm:presLayoutVars>
          <dgm:chMax val="0"/>
          <dgm:bulletEnabled val="1"/>
        </dgm:presLayoutVars>
      </dgm:prSet>
      <dgm:spPr/>
    </dgm:pt>
    <dgm:pt modelId="{72389D5C-B551-45FA-90C1-09C3C9B8127A}" type="pres">
      <dgm:prSet presAssocID="{A07D53C5-96E5-4A8D-8C25-C502FCD8458E}" presName="childText" presStyleLbl="revTx" presStyleIdx="3" presStyleCnt="4">
        <dgm:presLayoutVars>
          <dgm:bulletEnabled val="1"/>
        </dgm:presLayoutVars>
      </dgm:prSet>
      <dgm:spPr/>
    </dgm:pt>
  </dgm:ptLst>
  <dgm:cxnLst>
    <dgm:cxn modelId="{9CCE620B-7A4B-4C14-8F52-2B9850AF2645}" type="presOf" srcId="{2C8B5824-0F19-4A8B-924A-A0D1774B7B71}" destId="{B6BEB81E-C4BC-424F-AD98-23EDB53CA92F}" srcOrd="0" destOrd="0" presId="urn:microsoft.com/office/officeart/2005/8/layout/vList2"/>
    <dgm:cxn modelId="{902C491A-E77D-48A1-9679-062926BB27F6}" srcId="{F1FBC1B1-FF3F-4163-9848-69C268CDF4C8}" destId="{9BC1A438-0120-4283-B13C-668F4B0B2857}" srcOrd="0" destOrd="0" parTransId="{060D1473-DC74-4218-9ACC-C21497D1FABC}" sibTransId="{B62D2FCB-05B7-4AC5-9B1A-B291641E5AD0}"/>
    <dgm:cxn modelId="{B0A7AB1A-8E71-4911-907F-5505715C5EE0}" type="presOf" srcId="{A4C60F66-C5B4-4CA5-9B9D-21D07C6AC597}" destId="{72389D5C-B551-45FA-90C1-09C3C9B8127A}" srcOrd="0" destOrd="0" presId="urn:microsoft.com/office/officeart/2005/8/layout/vList2"/>
    <dgm:cxn modelId="{7D5D971D-3B0F-48AC-9B3C-1698816535A7}" type="presOf" srcId="{F1FBC1B1-FF3F-4163-9848-69C268CDF4C8}" destId="{8F3292EE-3820-47C5-9B0D-1A124A825445}" srcOrd="0" destOrd="0" presId="urn:microsoft.com/office/officeart/2005/8/layout/vList2"/>
    <dgm:cxn modelId="{AAF8DC1F-DA3D-4F0D-914F-F31F18ED07B6}" srcId="{2A7D6BE4-AFA3-48DD-86C2-D3952A52FFC3}" destId="{C1FB9F8B-2B81-4968-9CE9-A27E73E070DC}" srcOrd="0" destOrd="0" parTransId="{7ED13E45-9973-4134-934C-0882ACCF6F0E}" sibTransId="{1CC3ECA5-CA70-4B6C-B5DA-6B558261CFF7}"/>
    <dgm:cxn modelId="{949BF636-1753-4D07-96BF-2D3A6CA069F6}" type="presOf" srcId="{C1FB9F8B-2B81-4968-9CE9-A27E73E070DC}" destId="{45F7F43D-43CC-4F82-8E72-7005C9A03596}" srcOrd="0" destOrd="0" presId="urn:microsoft.com/office/officeart/2005/8/layout/vList2"/>
    <dgm:cxn modelId="{A36A6D41-B9E2-4DFB-8584-965ED4FE0CA9}" type="presOf" srcId="{2A7D6BE4-AFA3-48DD-86C2-D3952A52FFC3}" destId="{2AABE4CB-1F1F-439E-9811-E7BEAFC77D63}" srcOrd="0" destOrd="0" presId="urn:microsoft.com/office/officeart/2005/8/layout/vList2"/>
    <dgm:cxn modelId="{8A611369-E9A1-4510-A0A6-C31927A431F0}" srcId="{C1FB9F8B-2B81-4968-9CE9-A27E73E070DC}" destId="{6490046F-FC9D-490C-9F56-F8C0340C5ED7}" srcOrd="0" destOrd="0" parTransId="{5BDEC39F-F6CE-4117-9867-E0A72C064DC5}" sibTransId="{1EFFC12A-A95D-4991-8452-61C1F3CF2C15}"/>
    <dgm:cxn modelId="{53E7CD4C-A69E-43B2-95A3-8DCE77D40278}" srcId="{2A7D6BE4-AFA3-48DD-86C2-D3952A52FFC3}" destId="{A07D53C5-96E5-4A8D-8C25-C502FCD8458E}" srcOrd="3" destOrd="0" parTransId="{D4761B73-F457-4916-81D7-CA78EAD5717C}" sibTransId="{6ABC0F61-5916-4D94-82F2-1A84DCBEE9A7}"/>
    <dgm:cxn modelId="{EAEEFA4F-72D6-4EF3-B067-19BC3C60BD3A}" type="presOf" srcId="{9BC1A438-0120-4283-B13C-668F4B0B2857}" destId="{4AC7BC36-0E05-436E-8887-3D758C353A2B}" srcOrd="0" destOrd="0" presId="urn:microsoft.com/office/officeart/2005/8/layout/vList2"/>
    <dgm:cxn modelId="{0A56FC76-890C-4159-88F1-A2CAA848E4F1}" srcId="{2A7D6BE4-AFA3-48DD-86C2-D3952A52FFC3}" destId="{2C8B5824-0F19-4A8B-924A-A0D1774B7B71}" srcOrd="2" destOrd="0" parTransId="{70F37F6A-9F6F-4048-A79C-C9D6BD25F48C}" sibTransId="{9830EBD7-DE33-4BFA-A66A-B1796AF8E0C5}"/>
    <dgm:cxn modelId="{788F188A-DE41-4874-86E5-F5A9122A02F6}" srcId="{A07D53C5-96E5-4A8D-8C25-C502FCD8458E}" destId="{A4C60F66-C5B4-4CA5-9B9D-21D07C6AC597}" srcOrd="0" destOrd="0" parTransId="{2E6DD182-6902-4FFD-A3F1-8A8B70030A71}" sibTransId="{087FFD49-A7D5-4EA8-B02F-A8FEFA8ABB29}"/>
    <dgm:cxn modelId="{4A6E9B8B-9CC0-44EB-9341-CABE0C5593EF}" type="presOf" srcId="{A07D53C5-96E5-4A8D-8C25-C502FCD8458E}" destId="{B9984B4F-A102-4CCA-8DA8-4DB2E4588C5C}" srcOrd="0" destOrd="0" presId="urn:microsoft.com/office/officeart/2005/8/layout/vList2"/>
    <dgm:cxn modelId="{4F17B093-95E5-455D-B9E2-63833E51BCBD}" type="presOf" srcId="{6490046F-FC9D-490C-9F56-F8C0340C5ED7}" destId="{F495E710-6023-490B-907A-6B882AFE1B2D}" srcOrd="0" destOrd="0" presId="urn:microsoft.com/office/officeart/2005/8/layout/vList2"/>
    <dgm:cxn modelId="{0027DCC2-15C9-4E21-A1B1-929A7E7578B1}" srcId="{2A7D6BE4-AFA3-48DD-86C2-D3952A52FFC3}" destId="{F1FBC1B1-FF3F-4163-9848-69C268CDF4C8}" srcOrd="1" destOrd="0" parTransId="{46DD9707-E534-4BB8-8276-EBD45358FF69}" sibTransId="{6519CD14-D368-473A-9C0B-E6C04EB3DF47}"/>
    <dgm:cxn modelId="{D860C9F0-5DD3-4474-9EE4-A0BB651B4D68}" srcId="{2C8B5824-0F19-4A8B-924A-A0D1774B7B71}" destId="{5E3A068F-513F-4C3D-AFED-218A5ACEA86E}" srcOrd="0" destOrd="0" parTransId="{39C51322-B4F8-47AA-B6E7-3FA6312DC442}" sibTransId="{DB8201CB-4735-4ADB-B8A4-5BF05637B802}"/>
    <dgm:cxn modelId="{C343CEFD-BF40-4298-A186-5B26A020EA48}" type="presOf" srcId="{5E3A068F-513F-4C3D-AFED-218A5ACEA86E}" destId="{336C6115-BCF1-4AB3-AD90-8BF552171B51}" srcOrd="0" destOrd="0" presId="urn:microsoft.com/office/officeart/2005/8/layout/vList2"/>
    <dgm:cxn modelId="{29FB6A2A-AF08-46CD-BD9C-9E34E418D0DF}" type="presParOf" srcId="{2AABE4CB-1F1F-439E-9811-E7BEAFC77D63}" destId="{45F7F43D-43CC-4F82-8E72-7005C9A03596}" srcOrd="0" destOrd="0" presId="urn:microsoft.com/office/officeart/2005/8/layout/vList2"/>
    <dgm:cxn modelId="{1BB2128F-2D1F-4A46-A12C-CA5A0E2E3191}" type="presParOf" srcId="{2AABE4CB-1F1F-439E-9811-E7BEAFC77D63}" destId="{F495E710-6023-490B-907A-6B882AFE1B2D}" srcOrd="1" destOrd="0" presId="urn:microsoft.com/office/officeart/2005/8/layout/vList2"/>
    <dgm:cxn modelId="{9EF10DE2-E6AD-43B8-B1F1-8E5E1D94CECC}" type="presParOf" srcId="{2AABE4CB-1F1F-439E-9811-E7BEAFC77D63}" destId="{8F3292EE-3820-47C5-9B0D-1A124A825445}" srcOrd="2" destOrd="0" presId="urn:microsoft.com/office/officeart/2005/8/layout/vList2"/>
    <dgm:cxn modelId="{7523900E-4DBF-4A3D-9183-D93375A56653}" type="presParOf" srcId="{2AABE4CB-1F1F-439E-9811-E7BEAFC77D63}" destId="{4AC7BC36-0E05-436E-8887-3D758C353A2B}" srcOrd="3" destOrd="0" presId="urn:microsoft.com/office/officeart/2005/8/layout/vList2"/>
    <dgm:cxn modelId="{7E182FA0-3DEA-474C-B7A9-69FC4647BF2D}" type="presParOf" srcId="{2AABE4CB-1F1F-439E-9811-E7BEAFC77D63}" destId="{B6BEB81E-C4BC-424F-AD98-23EDB53CA92F}" srcOrd="4" destOrd="0" presId="urn:microsoft.com/office/officeart/2005/8/layout/vList2"/>
    <dgm:cxn modelId="{61EC6090-928F-4AB4-B26D-BA4E46E4058F}" type="presParOf" srcId="{2AABE4CB-1F1F-439E-9811-E7BEAFC77D63}" destId="{336C6115-BCF1-4AB3-AD90-8BF552171B51}" srcOrd="5" destOrd="0" presId="urn:microsoft.com/office/officeart/2005/8/layout/vList2"/>
    <dgm:cxn modelId="{B16597B0-6BB4-4647-8382-973C5478660E}" type="presParOf" srcId="{2AABE4CB-1F1F-439E-9811-E7BEAFC77D63}" destId="{B9984B4F-A102-4CCA-8DA8-4DB2E4588C5C}" srcOrd="6" destOrd="0" presId="urn:microsoft.com/office/officeart/2005/8/layout/vList2"/>
    <dgm:cxn modelId="{3A0921DD-9770-42D5-B838-26A96835C914}" type="presParOf" srcId="{2AABE4CB-1F1F-439E-9811-E7BEAFC77D63}" destId="{72389D5C-B551-45FA-90C1-09C3C9B8127A}" srcOrd="7"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5C648B8-C9B0-47CB-901A-EB43491246F7}" type="doc">
      <dgm:prSet loTypeId="urn:microsoft.com/office/officeart/2016/7/layout/LinearArrowProcessNumbered" loCatId="process" qsTypeId="urn:microsoft.com/office/officeart/2005/8/quickstyle/simple1" qsCatId="simple" csTypeId="urn:microsoft.com/office/officeart/2005/8/colors/accent1_2" csCatId="accent1" phldr="1"/>
      <dgm:spPr/>
    </dgm:pt>
    <dgm:pt modelId="{5A0ED528-FE6B-486F-A666-B29E284BF674}">
      <dgm:prSet phldrT="[Text]" custT="1"/>
      <dgm:spPr/>
      <dgm:t>
        <a:bodyPr/>
        <a:lstStyle/>
        <a:p>
          <a:r>
            <a:rPr lang="en-US" sz="3200" dirty="0"/>
            <a:t>Cycle 1</a:t>
          </a:r>
        </a:p>
      </dgm:t>
    </dgm:pt>
    <dgm:pt modelId="{215D3244-7761-4058-AFD8-E1BB3DB1D2F3}" type="parTrans" cxnId="{1E8F78E6-73C6-4C6B-B5F5-71FDBFA86527}">
      <dgm:prSet/>
      <dgm:spPr/>
      <dgm:t>
        <a:bodyPr/>
        <a:lstStyle/>
        <a:p>
          <a:endParaRPr lang="en-US"/>
        </a:p>
      </dgm:t>
    </dgm:pt>
    <dgm:pt modelId="{EA35C726-A995-4C61-AB6B-E1FFD4CD5D65}" type="sibTrans" cxnId="{1E8F78E6-73C6-4C6B-B5F5-71FDBFA86527}">
      <dgm:prSet phldrT="1"/>
      <dgm:spPr/>
      <dgm:t>
        <a:bodyPr/>
        <a:lstStyle/>
        <a:p>
          <a:endParaRPr lang="en-US" dirty="0"/>
        </a:p>
      </dgm:t>
    </dgm:pt>
    <dgm:pt modelId="{9906EAC7-ED10-4BBB-9E68-EF684314018D}">
      <dgm:prSet phldrT="[Text]" custT="1"/>
      <dgm:spPr/>
      <dgm:t>
        <a:bodyPr/>
        <a:lstStyle/>
        <a:p>
          <a:r>
            <a:rPr lang="en-US" sz="3200"/>
            <a:t>Cycle 2</a:t>
          </a:r>
        </a:p>
      </dgm:t>
    </dgm:pt>
    <dgm:pt modelId="{4C71DD4A-7756-4D16-88F4-FBAB43221E01}" type="parTrans" cxnId="{BCE1E41C-C2E5-4FE3-B733-E93207BAE007}">
      <dgm:prSet/>
      <dgm:spPr/>
      <dgm:t>
        <a:bodyPr/>
        <a:lstStyle/>
        <a:p>
          <a:endParaRPr lang="en-US"/>
        </a:p>
      </dgm:t>
    </dgm:pt>
    <dgm:pt modelId="{D13BE8D1-7A65-4AF6-A0AE-3C60E63CA1FE}" type="sibTrans" cxnId="{BCE1E41C-C2E5-4FE3-B733-E93207BAE007}">
      <dgm:prSet phldrT="2"/>
      <dgm:spPr/>
      <dgm:t>
        <a:bodyPr/>
        <a:lstStyle/>
        <a:p>
          <a:endParaRPr lang="en-US" dirty="0"/>
        </a:p>
      </dgm:t>
    </dgm:pt>
    <dgm:pt modelId="{3D06356A-DF82-469D-9150-77CEFB19EE99}">
      <dgm:prSet phldrT="[Text]" custT="1"/>
      <dgm:spPr/>
      <dgm:t>
        <a:bodyPr/>
        <a:lstStyle/>
        <a:p>
          <a:r>
            <a:rPr lang="en-US" sz="3200"/>
            <a:t>Cycle 3</a:t>
          </a:r>
        </a:p>
      </dgm:t>
    </dgm:pt>
    <dgm:pt modelId="{64F74A7D-BA87-4ACC-B03F-F4EC88B2A6C6}" type="parTrans" cxnId="{F0D30640-00FE-4B1F-8C48-E542A0C0F9A7}">
      <dgm:prSet/>
      <dgm:spPr/>
      <dgm:t>
        <a:bodyPr/>
        <a:lstStyle/>
        <a:p>
          <a:endParaRPr lang="en-US"/>
        </a:p>
      </dgm:t>
    </dgm:pt>
    <dgm:pt modelId="{C0FFA39D-B92A-4DEE-A15C-91FDFD77DD38}" type="sibTrans" cxnId="{F0D30640-00FE-4B1F-8C48-E542A0C0F9A7}">
      <dgm:prSet phldrT="3"/>
      <dgm:spPr/>
      <dgm:t>
        <a:bodyPr/>
        <a:lstStyle/>
        <a:p>
          <a:endParaRPr lang="en-US" dirty="0"/>
        </a:p>
      </dgm:t>
    </dgm:pt>
    <dgm:pt modelId="{99D91DA2-EDBE-4739-99B4-00FF894FACD6}" type="pres">
      <dgm:prSet presAssocID="{35C648B8-C9B0-47CB-901A-EB43491246F7}" presName="linearFlow" presStyleCnt="0">
        <dgm:presLayoutVars>
          <dgm:dir/>
          <dgm:animLvl val="lvl"/>
          <dgm:resizeHandles val="exact"/>
        </dgm:presLayoutVars>
      </dgm:prSet>
      <dgm:spPr/>
    </dgm:pt>
    <dgm:pt modelId="{2DE91F32-7546-41EC-8E77-D288BA3CEBC3}" type="pres">
      <dgm:prSet presAssocID="{5A0ED528-FE6B-486F-A666-B29E284BF674}" presName="compositeNode" presStyleCnt="0"/>
      <dgm:spPr/>
    </dgm:pt>
    <dgm:pt modelId="{4D1FC323-D975-4256-9D4A-B0335CE7746F}" type="pres">
      <dgm:prSet presAssocID="{5A0ED528-FE6B-486F-A666-B29E284BF674}" presName="parTx" presStyleLbl="node1" presStyleIdx="0" presStyleCnt="0">
        <dgm:presLayoutVars>
          <dgm:chMax val="0"/>
          <dgm:chPref val="0"/>
          <dgm:bulletEnabled val="1"/>
        </dgm:presLayoutVars>
      </dgm:prSet>
      <dgm:spPr/>
    </dgm:pt>
    <dgm:pt modelId="{E3B3FB9E-92F5-4DDA-9F9B-00EE2D4B9080}" type="pres">
      <dgm:prSet presAssocID="{5A0ED528-FE6B-486F-A666-B29E284BF674}" presName="parSh" presStyleCnt="0"/>
      <dgm:spPr/>
    </dgm:pt>
    <dgm:pt modelId="{30E2AE10-8C9E-4837-8059-7376F9D0BBEE}" type="pres">
      <dgm:prSet presAssocID="{5A0ED528-FE6B-486F-A666-B29E284BF674}" presName="lineNode" presStyleLbl="alignAccFollowNode1" presStyleIdx="0" presStyleCnt="9"/>
      <dgm:spPr/>
    </dgm:pt>
    <dgm:pt modelId="{B0DD52C5-C271-4C99-B121-0E386BAA39DA}" type="pres">
      <dgm:prSet presAssocID="{5A0ED528-FE6B-486F-A666-B29E284BF674}" presName="lineArrowNode" presStyleLbl="alignAccFollowNode1" presStyleIdx="1" presStyleCnt="9"/>
      <dgm:spPr/>
    </dgm:pt>
    <dgm:pt modelId="{4B8F1BE1-F62F-4FC5-A3B6-D381EFBE0BD0}" type="pres">
      <dgm:prSet presAssocID="{EA35C726-A995-4C61-AB6B-E1FFD4CD5D65}" presName="sibTransNodeCircle" presStyleLbl="alignNode1" presStyleIdx="0" presStyleCnt="3">
        <dgm:presLayoutVars>
          <dgm:chMax val="0"/>
          <dgm:bulletEnabled/>
        </dgm:presLayoutVars>
      </dgm:prSet>
      <dgm:spPr/>
    </dgm:pt>
    <dgm:pt modelId="{0DB8772B-DDDA-468A-9E1C-B3F40CE6A20A}" type="pres">
      <dgm:prSet presAssocID="{EA35C726-A995-4C61-AB6B-E1FFD4CD5D65}" presName="spacerBetweenCircleAndCallout" presStyleCnt="0">
        <dgm:presLayoutVars/>
      </dgm:prSet>
      <dgm:spPr/>
    </dgm:pt>
    <dgm:pt modelId="{CE03D4E4-8AB6-4D33-B4E1-69B3EAA5322C}" type="pres">
      <dgm:prSet presAssocID="{5A0ED528-FE6B-486F-A666-B29E284BF674}" presName="nodeText" presStyleLbl="alignAccFollowNode1" presStyleIdx="2" presStyleCnt="9">
        <dgm:presLayoutVars>
          <dgm:bulletEnabled val="1"/>
        </dgm:presLayoutVars>
      </dgm:prSet>
      <dgm:spPr/>
    </dgm:pt>
    <dgm:pt modelId="{FA99D2AB-F0C2-4047-8A60-686A6A54A590}" type="pres">
      <dgm:prSet presAssocID="{EA35C726-A995-4C61-AB6B-E1FFD4CD5D65}" presName="sibTransComposite" presStyleCnt="0"/>
      <dgm:spPr/>
    </dgm:pt>
    <dgm:pt modelId="{6FABE3A6-0702-4202-8914-DBA7A9192BAC}" type="pres">
      <dgm:prSet presAssocID="{9906EAC7-ED10-4BBB-9E68-EF684314018D}" presName="compositeNode" presStyleCnt="0"/>
      <dgm:spPr/>
    </dgm:pt>
    <dgm:pt modelId="{344D536B-F4AA-4567-8F1C-B774F1FBB680}" type="pres">
      <dgm:prSet presAssocID="{9906EAC7-ED10-4BBB-9E68-EF684314018D}" presName="parTx" presStyleLbl="node1" presStyleIdx="0" presStyleCnt="0">
        <dgm:presLayoutVars>
          <dgm:chMax val="0"/>
          <dgm:chPref val="0"/>
          <dgm:bulletEnabled val="1"/>
        </dgm:presLayoutVars>
      </dgm:prSet>
      <dgm:spPr/>
    </dgm:pt>
    <dgm:pt modelId="{FFECAFF1-DBAD-4ADA-84D2-5F1C5DB657E3}" type="pres">
      <dgm:prSet presAssocID="{9906EAC7-ED10-4BBB-9E68-EF684314018D}" presName="parSh" presStyleCnt="0"/>
      <dgm:spPr/>
    </dgm:pt>
    <dgm:pt modelId="{D92791A6-85E2-4563-8D8B-F8ED9F9BEBDD}" type="pres">
      <dgm:prSet presAssocID="{9906EAC7-ED10-4BBB-9E68-EF684314018D}" presName="lineNode" presStyleLbl="alignAccFollowNode1" presStyleIdx="3" presStyleCnt="9"/>
      <dgm:spPr/>
    </dgm:pt>
    <dgm:pt modelId="{1B31544C-108F-4A4D-B998-E422A986FF17}" type="pres">
      <dgm:prSet presAssocID="{9906EAC7-ED10-4BBB-9E68-EF684314018D}" presName="lineArrowNode" presStyleLbl="alignAccFollowNode1" presStyleIdx="4" presStyleCnt="9"/>
      <dgm:spPr/>
    </dgm:pt>
    <dgm:pt modelId="{B80A74C6-D908-431D-9C83-AE1439126760}" type="pres">
      <dgm:prSet presAssocID="{D13BE8D1-7A65-4AF6-A0AE-3C60E63CA1FE}" presName="sibTransNodeCircle" presStyleLbl="alignNode1" presStyleIdx="1" presStyleCnt="3">
        <dgm:presLayoutVars>
          <dgm:chMax val="0"/>
          <dgm:bulletEnabled/>
        </dgm:presLayoutVars>
      </dgm:prSet>
      <dgm:spPr/>
    </dgm:pt>
    <dgm:pt modelId="{85011066-29D6-419E-A201-45D2A35A0F2E}" type="pres">
      <dgm:prSet presAssocID="{D13BE8D1-7A65-4AF6-A0AE-3C60E63CA1FE}" presName="spacerBetweenCircleAndCallout" presStyleCnt="0">
        <dgm:presLayoutVars/>
      </dgm:prSet>
      <dgm:spPr/>
    </dgm:pt>
    <dgm:pt modelId="{6259B781-B2B9-4F40-A120-68E4B2E6E48E}" type="pres">
      <dgm:prSet presAssocID="{9906EAC7-ED10-4BBB-9E68-EF684314018D}" presName="nodeText" presStyleLbl="alignAccFollowNode1" presStyleIdx="5" presStyleCnt="9">
        <dgm:presLayoutVars>
          <dgm:bulletEnabled val="1"/>
        </dgm:presLayoutVars>
      </dgm:prSet>
      <dgm:spPr/>
    </dgm:pt>
    <dgm:pt modelId="{4BDEA1C8-E145-46CD-92ED-879B3A914FBD}" type="pres">
      <dgm:prSet presAssocID="{D13BE8D1-7A65-4AF6-A0AE-3C60E63CA1FE}" presName="sibTransComposite" presStyleCnt="0"/>
      <dgm:spPr/>
    </dgm:pt>
    <dgm:pt modelId="{C25B403E-71CC-4C40-BDB9-7F9D37164EC8}" type="pres">
      <dgm:prSet presAssocID="{3D06356A-DF82-469D-9150-77CEFB19EE99}" presName="compositeNode" presStyleCnt="0"/>
      <dgm:spPr/>
    </dgm:pt>
    <dgm:pt modelId="{E1BD18EC-5395-4924-9A4F-7E450696FD40}" type="pres">
      <dgm:prSet presAssocID="{3D06356A-DF82-469D-9150-77CEFB19EE99}" presName="parTx" presStyleLbl="node1" presStyleIdx="0" presStyleCnt="0">
        <dgm:presLayoutVars>
          <dgm:chMax val="0"/>
          <dgm:chPref val="0"/>
          <dgm:bulletEnabled val="1"/>
        </dgm:presLayoutVars>
      </dgm:prSet>
      <dgm:spPr/>
    </dgm:pt>
    <dgm:pt modelId="{6387DC80-AB13-46E3-BD81-C7CC7B6F7397}" type="pres">
      <dgm:prSet presAssocID="{3D06356A-DF82-469D-9150-77CEFB19EE99}" presName="parSh" presStyleCnt="0"/>
      <dgm:spPr/>
    </dgm:pt>
    <dgm:pt modelId="{02230260-26B8-47A2-9FC3-1C67B31C062C}" type="pres">
      <dgm:prSet presAssocID="{3D06356A-DF82-469D-9150-77CEFB19EE99}" presName="lineNode" presStyleLbl="alignAccFollowNode1" presStyleIdx="6" presStyleCnt="9"/>
      <dgm:spPr/>
    </dgm:pt>
    <dgm:pt modelId="{1A40BB21-F17D-41CF-81D6-A0633ECDEFC5}" type="pres">
      <dgm:prSet presAssocID="{3D06356A-DF82-469D-9150-77CEFB19EE99}" presName="lineArrowNode" presStyleLbl="alignAccFollowNode1" presStyleIdx="7" presStyleCnt="9"/>
      <dgm:spPr/>
    </dgm:pt>
    <dgm:pt modelId="{3161C4F2-3D4B-42EF-A158-005133752B04}" type="pres">
      <dgm:prSet presAssocID="{C0FFA39D-B92A-4DEE-A15C-91FDFD77DD38}" presName="sibTransNodeCircle" presStyleLbl="alignNode1" presStyleIdx="2" presStyleCnt="3">
        <dgm:presLayoutVars>
          <dgm:chMax val="0"/>
          <dgm:bulletEnabled/>
        </dgm:presLayoutVars>
      </dgm:prSet>
      <dgm:spPr/>
    </dgm:pt>
    <dgm:pt modelId="{CC64D0C6-9319-4439-97A4-F3C884D30D00}" type="pres">
      <dgm:prSet presAssocID="{C0FFA39D-B92A-4DEE-A15C-91FDFD77DD38}" presName="spacerBetweenCircleAndCallout" presStyleCnt="0">
        <dgm:presLayoutVars/>
      </dgm:prSet>
      <dgm:spPr/>
    </dgm:pt>
    <dgm:pt modelId="{E2ED0B14-352B-4962-8C55-A290E007D4EA}" type="pres">
      <dgm:prSet presAssocID="{3D06356A-DF82-469D-9150-77CEFB19EE99}" presName="nodeText" presStyleLbl="alignAccFollowNode1" presStyleIdx="8" presStyleCnt="9">
        <dgm:presLayoutVars>
          <dgm:bulletEnabled val="1"/>
        </dgm:presLayoutVars>
      </dgm:prSet>
      <dgm:spPr/>
    </dgm:pt>
  </dgm:ptLst>
  <dgm:cxnLst>
    <dgm:cxn modelId="{D151DE11-140C-4D63-9D86-8DCD09EDAD29}" type="presOf" srcId="{9906EAC7-ED10-4BBB-9E68-EF684314018D}" destId="{6259B781-B2B9-4F40-A120-68E4B2E6E48E}" srcOrd="0" destOrd="0" presId="urn:microsoft.com/office/officeart/2016/7/layout/LinearArrowProcessNumbered"/>
    <dgm:cxn modelId="{210B471A-C2DD-4933-942B-6C461486C90F}" type="presOf" srcId="{35C648B8-C9B0-47CB-901A-EB43491246F7}" destId="{99D91DA2-EDBE-4739-99B4-00FF894FACD6}" srcOrd="0" destOrd="0" presId="urn:microsoft.com/office/officeart/2016/7/layout/LinearArrowProcessNumbered"/>
    <dgm:cxn modelId="{BCE1E41C-C2E5-4FE3-B733-E93207BAE007}" srcId="{35C648B8-C9B0-47CB-901A-EB43491246F7}" destId="{9906EAC7-ED10-4BBB-9E68-EF684314018D}" srcOrd="1" destOrd="0" parTransId="{4C71DD4A-7756-4D16-88F4-FBAB43221E01}" sibTransId="{D13BE8D1-7A65-4AF6-A0AE-3C60E63CA1FE}"/>
    <dgm:cxn modelId="{99E0C724-3183-4257-A941-7ACB114CDAB3}" type="presOf" srcId="{EA35C726-A995-4C61-AB6B-E1FFD4CD5D65}" destId="{4B8F1BE1-F62F-4FC5-A3B6-D381EFBE0BD0}" srcOrd="0" destOrd="0" presId="urn:microsoft.com/office/officeart/2016/7/layout/LinearArrowProcessNumbered"/>
    <dgm:cxn modelId="{948B982A-6181-452E-B4EF-DC08C44A5B27}" type="presOf" srcId="{D13BE8D1-7A65-4AF6-A0AE-3C60E63CA1FE}" destId="{B80A74C6-D908-431D-9C83-AE1439126760}" srcOrd="0" destOrd="0" presId="urn:microsoft.com/office/officeart/2016/7/layout/LinearArrowProcessNumbered"/>
    <dgm:cxn modelId="{F0D30640-00FE-4B1F-8C48-E542A0C0F9A7}" srcId="{35C648B8-C9B0-47CB-901A-EB43491246F7}" destId="{3D06356A-DF82-469D-9150-77CEFB19EE99}" srcOrd="2" destOrd="0" parTransId="{64F74A7D-BA87-4ACC-B03F-F4EC88B2A6C6}" sibTransId="{C0FFA39D-B92A-4DEE-A15C-91FDFD77DD38}"/>
    <dgm:cxn modelId="{D55DB850-2194-49B7-A120-508FFA502388}" type="presOf" srcId="{5A0ED528-FE6B-486F-A666-B29E284BF674}" destId="{CE03D4E4-8AB6-4D33-B4E1-69B3EAA5322C}" srcOrd="0" destOrd="0" presId="urn:microsoft.com/office/officeart/2016/7/layout/LinearArrowProcessNumbered"/>
    <dgm:cxn modelId="{B6D65A77-DA98-4B2F-B490-429888863610}" type="presOf" srcId="{3D06356A-DF82-469D-9150-77CEFB19EE99}" destId="{E2ED0B14-352B-4962-8C55-A290E007D4EA}" srcOrd="0" destOrd="0" presId="urn:microsoft.com/office/officeart/2016/7/layout/LinearArrowProcessNumbered"/>
    <dgm:cxn modelId="{1E8F78E6-73C6-4C6B-B5F5-71FDBFA86527}" srcId="{35C648B8-C9B0-47CB-901A-EB43491246F7}" destId="{5A0ED528-FE6B-486F-A666-B29E284BF674}" srcOrd="0" destOrd="0" parTransId="{215D3244-7761-4058-AFD8-E1BB3DB1D2F3}" sibTransId="{EA35C726-A995-4C61-AB6B-E1FFD4CD5D65}"/>
    <dgm:cxn modelId="{70ACD2F3-DCD3-4052-9D7E-5BBE174D0E81}" type="presOf" srcId="{C0FFA39D-B92A-4DEE-A15C-91FDFD77DD38}" destId="{3161C4F2-3D4B-42EF-A158-005133752B04}" srcOrd="0" destOrd="0" presId="urn:microsoft.com/office/officeart/2016/7/layout/LinearArrowProcessNumbered"/>
    <dgm:cxn modelId="{721FF6C0-7AE3-4357-8EC5-C5439ADCD406}" type="presParOf" srcId="{99D91DA2-EDBE-4739-99B4-00FF894FACD6}" destId="{2DE91F32-7546-41EC-8E77-D288BA3CEBC3}" srcOrd="0" destOrd="0" presId="urn:microsoft.com/office/officeart/2016/7/layout/LinearArrowProcessNumbered"/>
    <dgm:cxn modelId="{CF307E6B-2ABF-4033-B111-730888D41038}" type="presParOf" srcId="{2DE91F32-7546-41EC-8E77-D288BA3CEBC3}" destId="{4D1FC323-D975-4256-9D4A-B0335CE7746F}" srcOrd="0" destOrd="0" presId="urn:microsoft.com/office/officeart/2016/7/layout/LinearArrowProcessNumbered"/>
    <dgm:cxn modelId="{C33F7A99-4693-41B7-BAF3-FD1B5727596F}" type="presParOf" srcId="{2DE91F32-7546-41EC-8E77-D288BA3CEBC3}" destId="{E3B3FB9E-92F5-4DDA-9F9B-00EE2D4B9080}" srcOrd="1" destOrd="0" presId="urn:microsoft.com/office/officeart/2016/7/layout/LinearArrowProcessNumbered"/>
    <dgm:cxn modelId="{9048CA9C-7F3D-4497-A236-B1B5937751F3}" type="presParOf" srcId="{E3B3FB9E-92F5-4DDA-9F9B-00EE2D4B9080}" destId="{30E2AE10-8C9E-4837-8059-7376F9D0BBEE}" srcOrd="0" destOrd="0" presId="urn:microsoft.com/office/officeart/2016/7/layout/LinearArrowProcessNumbered"/>
    <dgm:cxn modelId="{046B30A9-CCA5-48CA-82B3-F277CF01F938}" type="presParOf" srcId="{E3B3FB9E-92F5-4DDA-9F9B-00EE2D4B9080}" destId="{B0DD52C5-C271-4C99-B121-0E386BAA39DA}" srcOrd="1" destOrd="0" presId="urn:microsoft.com/office/officeart/2016/7/layout/LinearArrowProcessNumbered"/>
    <dgm:cxn modelId="{D7BC7AAF-16A9-4FED-8C9C-3AC71E5A7803}" type="presParOf" srcId="{E3B3FB9E-92F5-4DDA-9F9B-00EE2D4B9080}" destId="{4B8F1BE1-F62F-4FC5-A3B6-D381EFBE0BD0}" srcOrd="2" destOrd="0" presId="urn:microsoft.com/office/officeart/2016/7/layout/LinearArrowProcessNumbered"/>
    <dgm:cxn modelId="{73C77750-0756-4A14-AC2E-84BD3EE61E4E}" type="presParOf" srcId="{E3B3FB9E-92F5-4DDA-9F9B-00EE2D4B9080}" destId="{0DB8772B-DDDA-468A-9E1C-B3F40CE6A20A}" srcOrd="3" destOrd="0" presId="urn:microsoft.com/office/officeart/2016/7/layout/LinearArrowProcessNumbered"/>
    <dgm:cxn modelId="{60C48AF7-FB15-46A4-9E81-B8C2E9848925}" type="presParOf" srcId="{2DE91F32-7546-41EC-8E77-D288BA3CEBC3}" destId="{CE03D4E4-8AB6-4D33-B4E1-69B3EAA5322C}" srcOrd="2" destOrd="0" presId="urn:microsoft.com/office/officeart/2016/7/layout/LinearArrowProcessNumbered"/>
    <dgm:cxn modelId="{BB2D01CE-DEF7-456D-A0BC-3C3526F2DAEC}" type="presParOf" srcId="{99D91DA2-EDBE-4739-99B4-00FF894FACD6}" destId="{FA99D2AB-F0C2-4047-8A60-686A6A54A590}" srcOrd="1" destOrd="0" presId="urn:microsoft.com/office/officeart/2016/7/layout/LinearArrowProcessNumbered"/>
    <dgm:cxn modelId="{D836E462-D426-44F4-A5FB-B34E0E26110F}" type="presParOf" srcId="{99D91DA2-EDBE-4739-99B4-00FF894FACD6}" destId="{6FABE3A6-0702-4202-8914-DBA7A9192BAC}" srcOrd="2" destOrd="0" presId="urn:microsoft.com/office/officeart/2016/7/layout/LinearArrowProcessNumbered"/>
    <dgm:cxn modelId="{53B19EA0-1788-46BE-A429-1E6393024C7B}" type="presParOf" srcId="{6FABE3A6-0702-4202-8914-DBA7A9192BAC}" destId="{344D536B-F4AA-4567-8F1C-B774F1FBB680}" srcOrd="0" destOrd="0" presId="urn:microsoft.com/office/officeart/2016/7/layout/LinearArrowProcessNumbered"/>
    <dgm:cxn modelId="{4F17CCE4-22D4-4775-A153-86DFDCCF7B9F}" type="presParOf" srcId="{6FABE3A6-0702-4202-8914-DBA7A9192BAC}" destId="{FFECAFF1-DBAD-4ADA-84D2-5F1C5DB657E3}" srcOrd="1" destOrd="0" presId="urn:microsoft.com/office/officeart/2016/7/layout/LinearArrowProcessNumbered"/>
    <dgm:cxn modelId="{7D3B39DB-2155-4C52-81D1-070F7A9CFB69}" type="presParOf" srcId="{FFECAFF1-DBAD-4ADA-84D2-5F1C5DB657E3}" destId="{D92791A6-85E2-4563-8D8B-F8ED9F9BEBDD}" srcOrd="0" destOrd="0" presId="urn:microsoft.com/office/officeart/2016/7/layout/LinearArrowProcessNumbered"/>
    <dgm:cxn modelId="{0CA5C08F-165D-4516-A89C-DA5C68F2EEEF}" type="presParOf" srcId="{FFECAFF1-DBAD-4ADA-84D2-5F1C5DB657E3}" destId="{1B31544C-108F-4A4D-B998-E422A986FF17}" srcOrd="1" destOrd="0" presId="urn:microsoft.com/office/officeart/2016/7/layout/LinearArrowProcessNumbered"/>
    <dgm:cxn modelId="{6271A4C2-B2C2-4F5B-B0F3-AAB01BFFBFEB}" type="presParOf" srcId="{FFECAFF1-DBAD-4ADA-84D2-5F1C5DB657E3}" destId="{B80A74C6-D908-431D-9C83-AE1439126760}" srcOrd="2" destOrd="0" presId="urn:microsoft.com/office/officeart/2016/7/layout/LinearArrowProcessNumbered"/>
    <dgm:cxn modelId="{BC0E921E-5E73-4F4A-8A01-3F35EA47196C}" type="presParOf" srcId="{FFECAFF1-DBAD-4ADA-84D2-5F1C5DB657E3}" destId="{85011066-29D6-419E-A201-45D2A35A0F2E}" srcOrd="3" destOrd="0" presId="urn:microsoft.com/office/officeart/2016/7/layout/LinearArrowProcessNumbered"/>
    <dgm:cxn modelId="{5CCA8F89-CE72-4CE3-A726-1947BB3E8E93}" type="presParOf" srcId="{6FABE3A6-0702-4202-8914-DBA7A9192BAC}" destId="{6259B781-B2B9-4F40-A120-68E4B2E6E48E}" srcOrd="2" destOrd="0" presId="urn:microsoft.com/office/officeart/2016/7/layout/LinearArrowProcessNumbered"/>
    <dgm:cxn modelId="{26ABB6FF-F9CF-4F5D-88AB-7844DFC7B561}" type="presParOf" srcId="{99D91DA2-EDBE-4739-99B4-00FF894FACD6}" destId="{4BDEA1C8-E145-46CD-92ED-879B3A914FBD}" srcOrd="3" destOrd="0" presId="urn:microsoft.com/office/officeart/2016/7/layout/LinearArrowProcessNumbered"/>
    <dgm:cxn modelId="{09607C9E-B0E7-4F03-A000-C3A4ADF791DF}" type="presParOf" srcId="{99D91DA2-EDBE-4739-99B4-00FF894FACD6}" destId="{C25B403E-71CC-4C40-BDB9-7F9D37164EC8}" srcOrd="4" destOrd="0" presId="urn:microsoft.com/office/officeart/2016/7/layout/LinearArrowProcessNumbered"/>
    <dgm:cxn modelId="{092D23DF-B5BE-4151-8480-1B233B833F47}" type="presParOf" srcId="{C25B403E-71CC-4C40-BDB9-7F9D37164EC8}" destId="{E1BD18EC-5395-4924-9A4F-7E450696FD40}" srcOrd="0" destOrd="0" presId="urn:microsoft.com/office/officeart/2016/7/layout/LinearArrowProcessNumbered"/>
    <dgm:cxn modelId="{4195994D-9A8A-4367-B8E1-0AA6C14C374A}" type="presParOf" srcId="{C25B403E-71CC-4C40-BDB9-7F9D37164EC8}" destId="{6387DC80-AB13-46E3-BD81-C7CC7B6F7397}" srcOrd="1" destOrd="0" presId="urn:microsoft.com/office/officeart/2016/7/layout/LinearArrowProcessNumbered"/>
    <dgm:cxn modelId="{4CDB7B88-E686-48FC-96A0-86C6154FD60F}" type="presParOf" srcId="{6387DC80-AB13-46E3-BD81-C7CC7B6F7397}" destId="{02230260-26B8-47A2-9FC3-1C67B31C062C}" srcOrd="0" destOrd="0" presId="urn:microsoft.com/office/officeart/2016/7/layout/LinearArrowProcessNumbered"/>
    <dgm:cxn modelId="{A914B5BC-029C-403B-9F22-692C673D30DB}" type="presParOf" srcId="{6387DC80-AB13-46E3-BD81-C7CC7B6F7397}" destId="{1A40BB21-F17D-41CF-81D6-A0633ECDEFC5}" srcOrd="1" destOrd="0" presId="urn:microsoft.com/office/officeart/2016/7/layout/LinearArrowProcessNumbered"/>
    <dgm:cxn modelId="{0E6467F3-883D-4A7D-9EF9-617EFEB2FC18}" type="presParOf" srcId="{6387DC80-AB13-46E3-BD81-C7CC7B6F7397}" destId="{3161C4F2-3D4B-42EF-A158-005133752B04}" srcOrd="2" destOrd="0" presId="urn:microsoft.com/office/officeart/2016/7/layout/LinearArrowProcessNumbered"/>
    <dgm:cxn modelId="{A7DA0932-5139-48D2-970A-3BD3B9976A14}" type="presParOf" srcId="{6387DC80-AB13-46E3-BD81-C7CC7B6F7397}" destId="{CC64D0C6-9319-4439-97A4-F3C884D30D00}" srcOrd="3" destOrd="0" presId="urn:microsoft.com/office/officeart/2016/7/layout/LinearArrowProcessNumbered"/>
    <dgm:cxn modelId="{D1156BAF-332A-4A36-8713-CFB2AAB7F4E1}" type="presParOf" srcId="{C25B403E-71CC-4C40-BDB9-7F9D37164EC8}" destId="{E2ED0B14-352B-4962-8C55-A290E007D4EA}" srcOrd="2" destOrd="0" presId="urn:microsoft.com/office/officeart/2016/7/layout/LinearArrow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94B271C-F662-4CE6-9E27-BA7AAE60E3D6}"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en-US"/>
        </a:p>
      </dgm:t>
    </dgm:pt>
    <dgm:pt modelId="{680DF878-B3E2-4B5A-B7F5-D68CDA9AE557}">
      <dgm:prSet phldrT="[Text]"/>
      <dgm:spPr/>
      <dgm:t>
        <a:bodyPr/>
        <a:lstStyle/>
        <a:p>
          <a:r>
            <a:rPr lang="en-US">
              <a:effectLst/>
              <a:latin typeface="+mn-lt"/>
              <a:ea typeface="+mn-ea"/>
              <a:cs typeface="+mn-cs"/>
            </a:rPr>
            <a:t>Fixed doses </a:t>
          </a:r>
          <a:endParaRPr lang="en-US"/>
        </a:p>
      </dgm:t>
    </dgm:pt>
    <dgm:pt modelId="{58546346-D7E4-4BBC-A223-F6A736CFD252}" type="parTrans" cxnId="{2C91E9BA-7DFB-4DBD-B710-7253B58002C9}">
      <dgm:prSet/>
      <dgm:spPr/>
      <dgm:t>
        <a:bodyPr/>
        <a:lstStyle/>
        <a:p>
          <a:endParaRPr lang="en-US"/>
        </a:p>
      </dgm:t>
    </dgm:pt>
    <dgm:pt modelId="{EC59A4F0-906A-4747-A4EA-870D7A6576BA}" type="sibTrans" cxnId="{2C91E9BA-7DFB-4DBD-B710-7253B58002C9}">
      <dgm:prSet/>
      <dgm:spPr/>
      <dgm:t>
        <a:bodyPr/>
        <a:lstStyle/>
        <a:p>
          <a:endParaRPr lang="en-US"/>
        </a:p>
      </dgm:t>
    </dgm:pt>
    <dgm:pt modelId="{CBC8C95C-891D-4355-A142-F378B59FF835}">
      <dgm:prSet phldrT="[Text]"/>
      <dgm:spPr/>
      <dgm:t>
        <a:bodyPr/>
        <a:lstStyle/>
        <a:p>
          <a:r>
            <a:rPr lang="en-US" dirty="0">
              <a:effectLst/>
              <a:latin typeface="+mn-lt"/>
              <a:ea typeface="+mn-ea"/>
              <a:cs typeface="+mn-cs"/>
            </a:rPr>
            <a:t>Weight-based dosing </a:t>
          </a:r>
          <a:endParaRPr lang="en-US" dirty="0"/>
        </a:p>
      </dgm:t>
    </dgm:pt>
    <dgm:pt modelId="{F4BDDECB-D49B-48F4-AFB7-5A9C857BDA70}" type="parTrans" cxnId="{CA3B5BD4-AE3A-42A4-BAE5-B35D7E7A3CA3}">
      <dgm:prSet/>
      <dgm:spPr/>
      <dgm:t>
        <a:bodyPr/>
        <a:lstStyle/>
        <a:p>
          <a:endParaRPr lang="en-US"/>
        </a:p>
      </dgm:t>
    </dgm:pt>
    <dgm:pt modelId="{F30DBB87-50AB-496A-9132-45AF4F1784D9}" type="sibTrans" cxnId="{CA3B5BD4-AE3A-42A4-BAE5-B35D7E7A3CA3}">
      <dgm:prSet/>
      <dgm:spPr/>
      <dgm:t>
        <a:bodyPr/>
        <a:lstStyle/>
        <a:p>
          <a:endParaRPr lang="en-US"/>
        </a:p>
      </dgm:t>
    </dgm:pt>
    <dgm:pt modelId="{AF251980-E82B-4197-8E0F-6ED4E138B926}">
      <dgm:prSet phldrT="[Text]"/>
      <dgm:spPr/>
      <dgm:t>
        <a:bodyPr/>
        <a:lstStyle/>
        <a:p>
          <a:r>
            <a:rPr lang="en-US">
              <a:effectLst/>
              <a:latin typeface="+mn-lt"/>
              <a:ea typeface="+mn-ea"/>
              <a:cs typeface="+mn-cs"/>
            </a:rPr>
            <a:t>Body Surface Area (BSA) based dosing </a:t>
          </a:r>
          <a:endParaRPr lang="en-US"/>
        </a:p>
      </dgm:t>
    </dgm:pt>
    <dgm:pt modelId="{F35BD174-0D67-4BBC-BFDC-24D00F5C6E1A}" type="parTrans" cxnId="{901EB411-E74C-4661-BCE2-91D55B55952D}">
      <dgm:prSet/>
      <dgm:spPr/>
      <dgm:t>
        <a:bodyPr/>
        <a:lstStyle/>
        <a:p>
          <a:endParaRPr lang="en-US"/>
        </a:p>
      </dgm:t>
    </dgm:pt>
    <dgm:pt modelId="{537A914D-0C23-4863-8537-B070FC2D8D91}" type="sibTrans" cxnId="{901EB411-E74C-4661-BCE2-91D55B55952D}">
      <dgm:prSet/>
      <dgm:spPr/>
      <dgm:t>
        <a:bodyPr/>
        <a:lstStyle/>
        <a:p>
          <a:endParaRPr lang="en-US"/>
        </a:p>
      </dgm:t>
    </dgm:pt>
    <dgm:pt modelId="{B5FB2374-4B1F-4E16-916B-C1323B46EBEA}">
      <dgm:prSet phldrT="[Text]"/>
      <dgm:spPr/>
      <dgm:t>
        <a:bodyPr/>
        <a:lstStyle/>
        <a:p>
          <a:r>
            <a:rPr lang="en-US">
              <a:effectLst/>
              <a:latin typeface="+mn-lt"/>
              <a:ea typeface="+mn-ea"/>
              <a:cs typeface="+mn-cs"/>
            </a:rPr>
            <a:t>AUC-based dosing </a:t>
          </a:r>
          <a:endParaRPr lang="en-US"/>
        </a:p>
      </dgm:t>
    </dgm:pt>
    <dgm:pt modelId="{426BDBEC-F694-4E78-8EA4-DC573C65B3DA}" type="parTrans" cxnId="{B4CBCAD9-576F-4C79-AFC4-587791468114}">
      <dgm:prSet/>
      <dgm:spPr/>
      <dgm:t>
        <a:bodyPr/>
        <a:lstStyle/>
        <a:p>
          <a:endParaRPr lang="en-US"/>
        </a:p>
      </dgm:t>
    </dgm:pt>
    <dgm:pt modelId="{33877142-DB56-43A0-A0F2-40D807190DFA}" type="sibTrans" cxnId="{B4CBCAD9-576F-4C79-AFC4-587791468114}">
      <dgm:prSet/>
      <dgm:spPr/>
      <dgm:t>
        <a:bodyPr/>
        <a:lstStyle/>
        <a:p>
          <a:endParaRPr lang="en-US"/>
        </a:p>
      </dgm:t>
    </dgm:pt>
    <dgm:pt modelId="{BA3EF871-2AB9-47EA-AF8C-118E8918F210}" type="pres">
      <dgm:prSet presAssocID="{794B271C-F662-4CE6-9E27-BA7AAE60E3D6}" presName="diagram" presStyleCnt="0">
        <dgm:presLayoutVars>
          <dgm:dir/>
          <dgm:resizeHandles val="exact"/>
        </dgm:presLayoutVars>
      </dgm:prSet>
      <dgm:spPr/>
    </dgm:pt>
    <dgm:pt modelId="{513D2396-31EC-43B0-9232-373C1853CD5D}" type="pres">
      <dgm:prSet presAssocID="{680DF878-B3E2-4B5A-B7F5-D68CDA9AE557}" presName="node" presStyleLbl="node1" presStyleIdx="0" presStyleCnt="4">
        <dgm:presLayoutVars>
          <dgm:bulletEnabled val="1"/>
        </dgm:presLayoutVars>
      </dgm:prSet>
      <dgm:spPr/>
    </dgm:pt>
    <dgm:pt modelId="{77DC74C2-CF39-4AD7-B8DD-B27E8BD912F8}" type="pres">
      <dgm:prSet presAssocID="{EC59A4F0-906A-4747-A4EA-870D7A6576BA}" presName="sibTrans" presStyleCnt="0"/>
      <dgm:spPr/>
    </dgm:pt>
    <dgm:pt modelId="{E9AAB86A-0BD0-4E28-98DC-22C2F9593636}" type="pres">
      <dgm:prSet presAssocID="{CBC8C95C-891D-4355-A142-F378B59FF835}" presName="node" presStyleLbl="node1" presStyleIdx="1" presStyleCnt="4">
        <dgm:presLayoutVars>
          <dgm:bulletEnabled val="1"/>
        </dgm:presLayoutVars>
      </dgm:prSet>
      <dgm:spPr/>
    </dgm:pt>
    <dgm:pt modelId="{D19AEFFE-1680-449E-BA93-BCEA1C14C37C}" type="pres">
      <dgm:prSet presAssocID="{F30DBB87-50AB-496A-9132-45AF4F1784D9}" presName="sibTrans" presStyleCnt="0"/>
      <dgm:spPr/>
    </dgm:pt>
    <dgm:pt modelId="{22399807-4BDD-4BA7-AAE2-81A6C5DBDDE7}" type="pres">
      <dgm:prSet presAssocID="{AF251980-E82B-4197-8E0F-6ED4E138B926}" presName="node" presStyleLbl="node1" presStyleIdx="2" presStyleCnt="4">
        <dgm:presLayoutVars>
          <dgm:bulletEnabled val="1"/>
        </dgm:presLayoutVars>
      </dgm:prSet>
      <dgm:spPr/>
    </dgm:pt>
    <dgm:pt modelId="{5E23D8E3-AA3D-4951-9DD6-F554793B0099}" type="pres">
      <dgm:prSet presAssocID="{537A914D-0C23-4863-8537-B070FC2D8D91}" presName="sibTrans" presStyleCnt="0"/>
      <dgm:spPr/>
    </dgm:pt>
    <dgm:pt modelId="{5F18D080-0B61-4850-B343-C1DC2662CB04}" type="pres">
      <dgm:prSet presAssocID="{B5FB2374-4B1F-4E16-916B-C1323B46EBEA}" presName="node" presStyleLbl="node1" presStyleIdx="3" presStyleCnt="4">
        <dgm:presLayoutVars>
          <dgm:bulletEnabled val="1"/>
        </dgm:presLayoutVars>
      </dgm:prSet>
      <dgm:spPr/>
    </dgm:pt>
  </dgm:ptLst>
  <dgm:cxnLst>
    <dgm:cxn modelId="{901EB411-E74C-4661-BCE2-91D55B55952D}" srcId="{794B271C-F662-4CE6-9E27-BA7AAE60E3D6}" destId="{AF251980-E82B-4197-8E0F-6ED4E138B926}" srcOrd="2" destOrd="0" parTransId="{F35BD174-0D67-4BBC-BFDC-24D00F5C6E1A}" sibTransId="{537A914D-0C23-4863-8537-B070FC2D8D91}"/>
    <dgm:cxn modelId="{5DCEA34D-1D37-4686-84AA-69807CCC1473}" type="presOf" srcId="{AF251980-E82B-4197-8E0F-6ED4E138B926}" destId="{22399807-4BDD-4BA7-AAE2-81A6C5DBDDE7}" srcOrd="0" destOrd="0" presId="urn:microsoft.com/office/officeart/2005/8/layout/default"/>
    <dgm:cxn modelId="{1BC9E855-BB88-431C-957E-23753F2C35FD}" type="presOf" srcId="{CBC8C95C-891D-4355-A142-F378B59FF835}" destId="{E9AAB86A-0BD0-4E28-98DC-22C2F9593636}" srcOrd="0" destOrd="0" presId="urn:microsoft.com/office/officeart/2005/8/layout/default"/>
    <dgm:cxn modelId="{5AA6388A-F5FC-485B-A656-7A9DEFC2CDA7}" type="presOf" srcId="{B5FB2374-4B1F-4E16-916B-C1323B46EBEA}" destId="{5F18D080-0B61-4850-B343-C1DC2662CB04}" srcOrd="0" destOrd="0" presId="urn:microsoft.com/office/officeart/2005/8/layout/default"/>
    <dgm:cxn modelId="{2C91E9BA-7DFB-4DBD-B710-7253B58002C9}" srcId="{794B271C-F662-4CE6-9E27-BA7AAE60E3D6}" destId="{680DF878-B3E2-4B5A-B7F5-D68CDA9AE557}" srcOrd="0" destOrd="0" parTransId="{58546346-D7E4-4BBC-A223-F6A736CFD252}" sibTransId="{EC59A4F0-906A-4747-A4EA-870D7A6576BA}"/>
    <dgm:cxn modelId="{CA3B5BD4-AE3A-42A4-BAE5-B35D7E7A3CA3}" srcId="{794B271C-F662-4CE6-9E27-BA7AAE60E3D6}" destId="{CBC8C95C-891D-4355-A142-F378B59FF835}" srcOrd="1" destOrd="0" parTransId="{F4BDDECB-D49B-48F4-AFB7-5A9C857BDA70}" sibTransId="{F30DBB87-50AB-496A-9132-45AF4F1784D9}"/>
    <dgm:cxn modelId="{32953FD8-836B-4CF2-8E25-17F423DF158D}" type="presOf" srcId="{794B271C-F662-4CE6-9E27-BA7AAE60E3D6}" destId="{BA3EF871-2AB9-47EA-AF8C-118E8918F210}" srcOrd="0" destOrd="0" presId="urn:microsoft.com/office/officeart/2005/8/layout/default"/>
    <dgm:cxn modelId="{B4CBCAD9-576F-4C79-AFC4-587791468114}" srcId="{794B271C-F662-4CE6-9E27-BA7AAE60E3D6}" destId="{B5FB2374-4B1F-4E16-916B-C1323B46EBEA}" srcOrd="3" destOrd="0" parTransId="{426BDBEC-F694-4E78-8EA4-DC573C65B3DA}" sibTransId="{33877142-DB56-43A0-A0F2-40D807190DFA}"/>
    <dgm:cxn modelId="{AB28ACEC-A7B8-42E9-A92E-84DBE57875E3}" type="presOf" srcId="{680DF878-B3E2-4B5A-B7F5-D68CDA9AE557}" destId="{513D2396-31EC-43B0-9232-373C1853CD5D}" srcOrd="0" destOrd="0" presId="urn:microsoft.com/office/officeart/2005/8/layout/default"/>
    <dgm:cxn modelId="{BA5BBD71-E37A-4306-87A3-BF919A4AA256}" type="presParOf" srcId="{BA3EF871-2AB9-47EA-AF8C-118E8918F210}" destId="{513D2396-31EC-43B0-9232-373C1853CD5D}" srcOrd="0" destOrd="0" presId="urn:microsoft.com/office/officeart/2005/8/layout/default"/>
    <dgm:cxn modelId="{A01788A5-095D-40F6-9BB8-A69785588906}" type="presParOf" srcId="{BA3EF871-2AB9-47EA-AF8C-118E8918F210}" destId="{77DC74C2-CF39-4AD7-B8DD-B27E8BD912F8}" srcOrd="1" destOrd="0" presId="urn:microsoft.com/office/officeart/2005/8/layout/default"/>
    <dgm:cxn modelId="{F328CAF4-6066-4571-816B-0B82AD08D255}" type="presParOf" srcId="{BA3EF871-2AB9-47EA-AF8C-118E8918F210}" destId="{E9AAB86A-0BD0-4E28-98DC-22C2F9593636}" srcOrd="2" destOrd="0" presId="urn:microsoft.com/office/officeart/2005/8/layout/default"/>
    <dgm:cxn modelId="{12558E55-7DB3-464F-AA2A-ED2F4BD53778}" type="presParOf" srcId="{BA3EF871-2AB9-47EA-AF8C-118E8918F210}" destId="{D19AEFFE-1680-449E-BA93-BCEA1C14C37C}" srcOrd="3" destOrd="0" presId="urn:microsoft.com/office/officeart/2005/8/layout/default"/>
    <dgm:cxn modelId="{6C67D0BE-FEEF-4C18-BE34-7D5E23AFCC26}" type="presParOf" srcId="{BA3EF871-2AB9-47EA-AF8C-118E8918F210}" destId="{22399807-4BDD-4BA7-AAE2-81A6C5DBDDE7}" srcOrd="4" destOrd="0" presId="urn:microsoft.com/office/officeart/2005/8/layout/default"/>
    <dgm:cxn modelId="{BF5CE3E8-EAC1-4D94-86BD-DA36A92DBCC1}" type="presParOf" srcId="{BA3EF871-2AB9-47EA-AF8C-118E8918F210}" destId="{5E23D8E3-AA3D-4951-9DD6-F554793B0099}" srcOrd="5" destOrd="0" presId="urn:microsoft.com/office/officeart/2005/8/layout/default"/>
    <dgm:cxn modelId="{83BFE37C-6CA8-4F28-AE45-67361DFC0498}" type="presParOf" srcId="{BA3EF871-2AB9-47EA-AF8C-118E8918F210}" destId="{5F18D080-0B61-4850-B343-C1DC2662CB04}"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039F3A4-11F6-498B-BE4B-7CDBD2B09D7C}"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A57BFF53-8F5A-48E5-A1AD-39DE47118B0F}">
      <dgm:prSet phldrT="[Text]"/>
      <dgm:spPr/>
      <dgm:t>
        <a:bodyPr/>
        <a:lstStyle/>
        <a:p>
          <a:r>
            <a:rPr lang="en-US">
              <a:effectLst/>
              <a:latin typeface="+mn-lt"/>
              <a:ea typeface="+mn-ea"/>
              <a:cs typeface="+mn-cs"/>
            </a:rPr>
            <a:t>AUC stands for ‘area under the concentration-versus-time curve’ </a:t>
          </a:r>
          <a:endParaRPr lang="en-US"/>
        </a:p>
      </dgm:t>
    </dgm:pt>
    <dgm:pt modelId="{30D5A434-D10D-4247-9445-9C437BFEDC16}" type="parTrans" cxnId="{CE0FCABF-BFC1-40D1-B6F0-20414886A183}">
      <dgm:prSet/>
      <dgm:spPr/>
      <dgm:t>
        <a:bodyPr/>
        <a:lstStyle/>
        <a:p>
          <a:endParaRPr lang="en-US"/>
        </a:p>
      </dgm:t>
    </dgm:pt>
    <dgm:pt modelId="{9A3276FB-43D4-4FE6-86D2-BCFA2B25BEF8}" type="sibTrans" cxnId="{CE0FCABF-BFC1-40D1-B6F0-20414886A183}">
      <dgm:prSet/>
      <dgm:spPr/>
      <dgm:t>
        <a:bodyPr/>
        <a:lstStyle/>
        <a:p>
          <a:endParaRPr lang="en-US"/>
        </a:p>
      </dgm:t>
    </dgm:pt>
    <dgm:pt modelId="{2CACAB9A-C868-461C-8D5F-4C61212F1B48}">
      <dgm:prSet phldrT="[Text]"/>
      <dgm:spPr/>
      <dgm:t>
        <a:bodyPr/>
        <a:lstStyle/>
        <a:p>
          <a:r>
            <a:rPr lang="en-US">
              <a:effectLst/>
              <a:latin typeface="+mn-lt"/>
              <a:ea typeface="+mn-ea"/>
              <a:cs typeface="+mn-cs"/>
            </a:rPr>
            <a:t>Often used to determine carboplatin doses </a:t>
          </a:r>
          <a:endParaRPr lang="en-US"/>
        </a:p>
      </dgm:t>
    </dgm:pt>
    <dgm:pt modelId="{CFBF0245-179C-4C24-9871-86D2CD400B7B}" type="parTrans" cxnId="{B48BD593-2002-4E3D-B920-7C025E19D367}">
      <dgm:prSet/>
      <dgm:spPr/>
      <dgm:t>
        <a:bodyPr/>
        <a:lstStyle/>
        <a:p>
          <a:endParaRPr lang="en-US"/>
        </a:p>
      </dgm:t>
    </dgm:pt>
    <dgm:pt modelId="{1E2244A0-ABCA-48B8-BBA1-A0376498DB0D}" type="sibTrans" cxnId="{B48BD593-2002-4E3D-B920-7C025E19D367}">
      <dgm:prSet/>
      <dgm:spPr/>
      <dgm:t>
        <a:bodyPr/>
        <a:lstStyle/>
        <a:p>
          <a:endParaRPr lang="en-US"/>
        </a:p>
      </dgm:t>
    </dgm:pt>
    <dgm:pt modelId="{13F9EF8F-547E-4048-B6A1-C509336E264E}">
      <dgm:prSet phldrT="[Text]"/>
      <dgm:spPr/>
      <dgm:t>
        <a:bodyPr/>
        <a:lstStyle/>
        <a:p>
          <a:r>
            <a:rPr lang="en-US" dirty="0">
              <a:effectLst/>
              <a:latin typeface="+mn-lt"/>
              <a:ea typeface="+mn-ea"/>
              <a:cs typeface="+mn-cs"/>
            </a:rPr>
            <a:t>AUC refers to the amount of drug exposure over time or the total drug concentration in plasma over a period of time </a:t>
          </a:r>
          <a:endParaRPr lang="en-US" dirty="0"/>
        </a:p>
      </dgm:t>
    </dgm:pt>
    <dgm:pt modelId="{F4BFA3A8-CD4F-4620-B006-7EDB0AA8D860}" type="parTrans" cxnId="{FA466E9E-9B16-4A60-82A5-C46EE9DA9FDE}">
      <dgm:prSet/>
      <dgm:spPr/>
      <dgm:t>
        <a:bodyPr/>
        <a:lstStyle/>
        <a:p>
          <a:endParaRPr lang="en-US"/>
        </a:p>
      </dgm:t>
    </dgm:pt>
    <dgm:pt modelId="{17378A16-4C18-4A2F-94D5-AEA7EDB1A412}" type="sibTrans" cxnId="{FA466E9E-9B16-4A60-82A5-C46EE9DA9FDE}">
      <dgm:prSet/>
      <dgm:spPr/>
      <dgm:t>
        <a:bodyPr/>
        <a:lstStyle/>
        <a:p>
          <a:endParaRPr lang="en-US"/>
        </a:p>
      </dgm:t>
    </dgm:pt>
    <dgm:pt modelId="{5061BA48-0567-4141-B0FA-7851BC547C5E}" type="pres">
      <dgm:prSet presAssocID="{D039F3A4-11F6-498B-BE4B-7CDBD2B09D7C}" presName="vert0" presStyleCnt="0">
        <dgm:presLayoutVars>
          <dgm:dir/>
          <dgm:animOne val="branch"/>
          <dgm:animLvl val="lvl"/>
        </dgm:presLayoutVars>
      </dgm:prSet>
      <dgm:spPr/>
    </dgm:pt>
    <dgm:pt modelId="{68A9F924-A72E-4419-8F77-A992F6E54E5E}" type="pres">
      <dgm:prSet presAssocID="{A57BFF53-8F5A-48E5-A1AD-39DE47118B0F}" presName="thickLine" presStyleLbl="alignNode1" presStyleIdx="0" presStyleCnt="3"/>
      <dgm:spPr/>
    </dgm:pt>
    <dgm:pt modelId="{F685A45B-80C3-46A2-BA19-3C82D8B2B45B}" type="pres">
      <dgm:prSet presAssocID="{A57BFF53-8F5A-48E5-A1AD-39DE47118B0F}" presName="horz1" presStyleCnt="0"/>
      <dgm:spPr/>
    </dgm:pt>
    <dgm:pt modelId="{827E88F9-1024-488F-8307-8B04737CFE3E}" type="pres">
      <dgm:prSet presAssocID="{A57BFF53-8F5A-48E5-A1AD-39DE47118B0F}" presName="tx1" presStyleLbl="revTx" presStyleIdx="0" presStyleCnt="3"/>
      <dgm:spPr/>
    </dgm:pt>
    <dgm:pt modelId="{6586FFD4-CAF6-4AFB-91F6-45AEB58E521F}" type="pres">
      <dgm:prSet presAssocID="{A57BFF53-8F5A-48E5-A1AD-39DE47118B0F}" presName="vert1" presStyleCnt="0"/>
      <dgm:spPr/>
    </dgm:pt>
    <dgm:pt modelId="{D178D77B-394E-4F52-934D-25BCF0AA29C4}" type="pres">
      <dgm:prSet presAssocID="{2CACAB9A-C868-461C-8D5F-4C61212F1B48}" presName="thickLine" presStyleLbl="alignNode1" presStyleIdx="1" presStyleCnt="3"/>
      <dgm:spPr/>
    </dgm:pt>
    <dgm:pt modelId="{232A8066-DB40-4291-B566-7B35A57C71DE}" type="pres">
      <dgm:prSet presAssocID="{2CACAB9A-C868-461C-8D5F-4C61212F1B48}" presName="horz1" presStyleCnt="0"/>
      <dgm:spPr/>
    </dgm:pt>
    <dgm:pt modelId="{C1750BC1-9BD2-4BAE-BAA8-5E501916CFD9}" type="pres">
      <dgm:prSet presAssocID="{2CACAB9A-C868-461C-8D5F-4C61212F1B48}" presName="tx1" presStyleLbl="revTx" presStyleIdx="1" presStyleCnt="3"/>
      <dgm:spPr/>
    </dgm:pt>
    <dgm:pt modelId="{29FBBF92-115F-404C-8EB1-32D2ACDE50B2}" type="pres">
      <dgm:prSet presAssocID="{2CACAB9A-C868-461C-8D5F-4C61212F1B48}" presName="vert1" presStyleCnt="0"/>
      <dgm:spPr/>
    </dgm:pt>
    <dgm:pt modelId="{64721051-A47F-41FE-A4E7-4ECEA0595006}" type="pres">
      <dgm:prSet presAssocID="{13F9EF8F-547E-4048-B6A1-C509336E264E}" presName="thickLine" presStyleLbl="alignNode1" presStyleIdx="2" presStyleCnt="3"/>
      <dgm:spPr/>
    </dgm:pt>
    <dgm:pt modelId="{5506E907-CA72-44AF-AC34-1B545AA9C5BF}" type="pres">
      <dgm:prSet presAssocID="{13F9EF8F-547E-4048-B6A1-C509336E264E}" presName="horz1" presStyleCnt="0"/>
      <dgm:spPr/>
    </dgm:pt>
    <dgm:pt modelId="{F129377A-5DE3-42A7-B3EE-529DF049F5B1}" type="pres">
      <dgm:prSet presAssocID="{13F9EF8F-547E-4048-B6A1-C509336E264E}" presName="tx1" presStyleLbl="revTx" presStyleIdx="2" presStyleCnt="3"/>
      <dgm:spPr/>
    </dgm:pt>
    <dgm:pt modelId="{122A6049-BF95-463C-83E6-8E238C27035D}" type="pres">
      <dgm:prSet presAssocID="{13F9EF8F-547E-4048-B6A1-C509336E264E}" presName="vert1" presStyleCnt="0"/>
      <dgm:spPr/>
    </dgm:pt>
  </dgm:ptLst>
  <dgm:cxnLst>
    <dgm:cxn modelId="{2ABC3415-F478-437E-B9BE-5450A9F889C2}" type="presOf" srcId="{A57BFF53-8F5A-48E5-A1AD-39DE47118B0F}" destId="{827E88F9-1024-488F-8307-8B04737CFE3E}" srcOrd="0" destOrd="0" presId="urn:microsoft.com/office/officeart/2008/layout/LinedList"/>
    <dgm:cxn modelId="{B2AD273E-72E6-42D4-83D2-43592444FBD9}" type="presOf" srcId="{13F9EF8F-547E-4048-B6A1-C509336E264E}" destId="{F129377A-5DE3-42A7-B3EE-529DF049F5B1}" srcOrd="0" destOrd="0" presId="urn:microsoft.com/office/officeart/2008/layout/LinedList"/>
    <dgm:cxn modelId="{16387E5B-63A5-4654-A7AB-0903EA8C98E8}" type="presOf" srcId="{2CACAB9A-C868-461C-8D5F-4C61212F1B48}" destId="{C1750BC1-9BD2-4BAE-BAA8-5E501916CFD9}" srcOrd="0" destOrd="0" presId="urn:microsoft.com/office/officeart/2008/layout/LinedList"/>
    <dgm:cxn modelId="{B48BD593-2002-4E3D-B920-7C025E19D367}" srcId="{D039F3A4-11F6-498B-BE4B-7CDBD2B09D7C}" destId="{2CACAB9A-C868-461C-8D5F-4C61212F1B48}" srcOrd="1" destOrd="0" parTransId="{CFBF0245-179C-4C24-9871-86D2CD400B7B}" sibTransId="{1E2244A0-ABCA-48B8-BBA1-A0376498DB0D}"/>
    <dgm:cxn modelId="{FA466E9E-9B16-4A60-82A5-C46EE9DA9FDE}" srcId="{D039F3A4-11F6-498B-BE4B-7CDBD2B09D7C}" destId="{13F9EF8F-547E-4048-B6A1-C509336E264E}" srcOrd="2" destOrd="0" parTransId="{F4BFA3A8-CD4F-4620-B006-7EDB0AA8D860}" sibTransId="{17378A16-4C18-4A2F-94D5-AEA7EDB1A412}"/>
    <dgm:cxn modelId="{CE0FCABF-BFC1-40D1-B6F0-20414886A183}" srcId="{D039F3A4-11F6-498B-BE4B-7CDBD2B09D7C}" destId="{A57BFF53-8F5A-48E5-A1AD-39DE47118B0F}" srcOrd="0" destOrd="0" parTransId="{30D5A434-D10D-4247-9445-9C437BFEDC16}" sibTransId="{9A3276FB-43D4-4FE6-86D2-BCFA2B25BEF8}"/>
    <dgm:cxn modelId="{ECF965D4-3A27-44A3-B57E-BF4DDA92E2D0}" type="presOf" srcId="{D039F3A4-11F6-498B-BE4B-7CDBD2B09D7C}" destId="{5061BA48-0567-4141-B0FA-7851BC547C5E}" srcOrd="0" destOrd="0" presId="urn:microsoft.com/office/officeart/2008/layout/LinedList"/>
    <dgm:cxn modelId="{AE990F5E-14CE-400D-A758-29AEB81EDB1F}" type="presParOf" srcId="{5061BA48-0567-4141-B0FA-7851BC547C5E}" destId="{68A9F924-A72E-4419-8F77-A992F6E54E5E}" srcOrd="0" destOrd="0" presId="urn:microsoft.com/office/officeart/2008/layout/LinedList"/>
    <dgm:cxn modelId="{E454F082-D86A-4DD6-97B1-43CADEC42451}" type="presParOf" srcId="{5061BA48-0567-4141-B0FA-7851BC547C5E}" destId="{F685A45B-80C3-46A2-BA19-3C82D8B2B45B}" srcOrd="1" destOrd="0" presId="urn:microsoft.com/office/officeart/2008/layout/LinedList"/>
    <dgm:cxn modelId="{BC6CEA99-52A4-492F-B34E-08797D25E334}" type="presParOf" srcId="{F685A45B-80C3-46A2-BA19-3C82D8B2B45B}" destId="{827E88F9-1024-488F-8307-8B04737CFE3E}" srcOrd="0" destOrd="0" presId="urn:microsoft.com/office/officeart/2008/layout/LinedList"/>
    <dgm:cxn modelId="{1408749D-91B2-48DA-A2B4-46FB045AC197}" type="presParOf" srcId="{F685A45B-80C3-46A2-BA19-3C82D8B2B45B}" destId="{6586FFD4-CAF6-4AFB-91F6-45AEB58E521F}" srcOrd="1" destOrd="0" presId="urn:microsoft.com/office/officeart/2008/layout/LinedList"/>
    <dgm:cxn modelId="{F8A6FD8B-14D1-44A7-B878-A27ED23AFB8F}" type="presParOf" srcId="{5061BA48-0567-4141-B0FA-7851BC547C5E}" destId="{D178D77B-394E-4F52-934D-25BCF0AA29C4}" srcOrd="2" destOrd="0" presId="urn:microsoft.com/office/officeart/2008/layout/LinedList"/>
    <dgm:cxn modelId="{3DCFE90B-8D92-457B-A835-6C20D8D30331}" type="presParOf" srcId="{5061BA48-0567-4141-B0FA-7851BC547C5E}" destId="{232A8066-DB40-4291-B566-7B35A57C71DE}" srcOrd="3" destOrd="0" presId="urn:microsoft.com/office/officeart/2008/layout/LinedList"/>
    <dgm:cxn modelId="{9E4BB994-9E90-4AC9-A709-61F9646EE5F4}" type="presParOf" srcId="{232A8066-DB40-4291-B566-7B35A57C71DE}" destId="{C1750BC1-9BD2-4BAE-BAA8-5E501916CFD9}" srcOrd="0" destOrd="0" presId="urn:microsoft.com/office/officeart/2008/layout/LinedList"/>
    <dgm:cxn modelId="{B554BFDD-BBE4-4AE2-A639-E056D030FECF}" type="presParOf" srcId="{232A8066-DB40-4291-B566-7B35A57C71DE}" destId="{29FBBF92-115F-404C-8EB1-32D2ACDE50B2}" srcOrd="1" destOrd="0" presId="urn:microsoft.com/office/officeart/2008/layout/LinedList"/>
    <dgm:cxn modelId="{4EB1D1FC-06C2-4334-9056-E2F3A9F93A07}" type="presParOf" srcId="{5061BA48-0567-4141-B0FA-7851BC547C5E}" destId="{64721051-A47F-41FE-A4E7-4ECEA0595006}" srcOrd="4" destOrd="0" presId="urn:microsoft.com/office/officeart/2008/layout/LinedList"/>
    <dgm:cxn modelId="{44F18312-9E22-48D0-A272-1000C3E1FE4B}" type="presParOf" srcId="{5061BA48-0567-4141-B0FA-7851BC547C5E}" destId="{5506E907-CA72-44AF-AC34-1B545AA9C5BF}" srcOrd="5" destOrd="0" presId="urn:microsoft.com/office/officeart/2008/layout/LinedList"/>
    <dgm:cxn modelId="{87C272EE-AEA3-42C5-A491-97366A203282}" type="presParOf" srcId="{5506E907-CA72-44AF-AC34-1B545AA9C5BF}" destId="{F129377A-5DE3-42A7-B3EE-529DF049F5B1}" srcOrd="0" destOrd="0" presId="urn:microsoft.com/office/officeart/2008/layout/LinedList"/>
    <dgm:cxn modelId="{33FC6A51-5FA2-4704-B0DD-1C2F009FA683}" type="presParOf" srcId="{5506E907-CA72-44AF-AC34-1B545AA9C5BF}" destId="{122A6049-BF95-463C-83E6-8E238C27035D}"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7621E5C-5A96-4244-9E45-9E0DB18B736A}" type="doc">
      <dgm:prSet loTypeId="urn:microsoft.com/office/officeart/2005/8/layout/hierarchy3" loCatId="list" qsTypeId="urn:microsoft.com/office/officeart/2005/8/quickstyle/simple1" qsCatId="simple" csTypeId="urn:microsoft.com/office/officeart/2005/8/colors/colorful5" csCatId="colorful" phldr="1"/>
      <dgm:spPr/>
      <dgm:t>
        <a:bodyPr/>
        <a:lstStyle/>
        <a:p>
          <a:endParaRPr lang="en-US"/>
        </a:p>
      </dgm:t>
    </dgm:pt>
    <dgm:pt modelId="{9F80A5AE-84F3-4F4F-87EA-AAAD022B2484}">
      <dgm:prSet phldrT="[Text]"/>
      <dgm:spPr/>
      <dgm:t>
        <a:bodyPr/>
        <a:lstStyle/>
        <a:p>
          <a:r>
            <a:rPr lang="en-US" dirty="0"/>
            <a:t>Age</a:t>
          </a:r>
        </a:p>
      </dgm:t>
    </dgm:pt>
    <dgm:pt modelId="{BEC3788E-1293-45D9-B3CB-9481402EBD17}" type="parTrans" cxnId="{AAE84437-27AF-428B-B1C6-6FADB1B29862}">
      <dgm:prSet/>
      <dgm:spPr/>
      <dgm:t>
        <a:bodyPr/>
        <a:lstStyle/>
        <a:p>
          <a:endParaRPr lang="en-US"/>
        </a:p>
      </dgm:t>
    </dgm:pt>
    <dgm:pt modelId="{22940B47-C0DE-4C65-B875-E6DB3C9D2A69}" type="sibTrans" cxnId="{AAE84437-27AF-428B-B1C6-6FADB1B29862}">
      <dgm:prSet/>
      <dgm:spPr/>
      <dgm:t>
        <a:bodyPr/>
        <a:lstStyle/>
        <a:p>
          <a:endParaRPr lang="en-US"/>
        </a:p>
      </dgm:t>
    </dgm:pt>
    <dgm:pt modelId="{253EC558-6057-448A-8DA2-0A353DB738C4}">
      <dgm:prSet phldrT="[Text]"/>
      <dgm:spPr/>
      <dgm:t>
        <a:bodyPr/>
        <a:lstStyle/>
        <a:p>
          <a:r>
            <a:rPr lang="en-US" dirty="0"/>
            <a:t>Gender</a:t>
          </a:r>
        </a:p>
      </dgm:t>
    </dgm:pt>
    <dgm:pt modelId="{52910BAF-A814-4465-B768-04EF5F25CFD0}" type="parTrans" cxnId="{B801AA5C-D9C9-4869-B060-4BA3A6BB62A8}">
      <dgm:prSet/>
      <dgm:spPr/>
      <dgm:t>
        <a:bodyPr/>
        <a:lstStyle/>
        <a:p>
          <a:endParaRPr lang="en-US"/>
        </a:p>
      </dgm:t>
    </dgm:pt>
    <dgm:pt modelId="{8BCB52F8-1980-4AE4-AFBE-C9E61F30488F}" type="sibTrans" cxnId="{B801AA5C-D9C9-4869-B060-4BA3A6BB62A8}">
      <dgm:prSet/>
      <dgm:spPr/>
      <dgm:t>
        <a:bodyPr/>
        <a:lstStyle/>
        <a:p>
          <a:endParaRPr lang="en-US"/>
        </a:p>
      </dgm:t>
    </dgm:pt>
    <dgm:pt modelId="{8384E976-C25A-4928-A358-432726883AFE}">
      <dgm:prSet phldrT="[Text]"/>
      <dgm:spPr/>
      <dgm:t>
        <a:bodyPr/>
        <a:lstStyle/>
        <a:p>
          <a:r>
            <a:rPr lang="en-US" dirty="0"/>
            <a:t>Weight</a:t>
          </a:r>
        </a:p>
      </dgm:t>
    </dgm:pt>
    <dgm:pt modelId="{479F2948-9B0B-4732-9501-674AC62D2537}" type="parTrans" cxnId="{35C61A04-B68C-4DB2-B74B-2812F2D85402}">
      <dgm:prSet/>
      <dgm:spPr/>
      <dgm:t>
        <a:bodyPr/>
        <a:lstStyle/>
        <a:p>
          <a:endParaRPr lang="en-US"/>
        </a:p>
      </dgm:t>
    </dgm:pt>
    <dgm:pt modelId="{2D8D21A0-DE82-4A45-861E-6AC9290C05B0}" type="sibTrans" cxnId="{35C61A04-B68C-4DB2-B74B-2812F2D85402}">
      <dgm:prSet/>
      <dgm:spPr/>
      <dgm:t>
        <a:bodyPr/>
        <a:lstStyle/>
        <a:p>
          <a:endParaRPr lang="en-US"/>
        </a:p>
      </dgm:t>
    </dgm:pt>
    <dgm:pt modelId="{52194330-9E0E-488F-A35F-678C23F12BE3}">
      <dgm:prSet phldrT="[Text]"/>
      <dgm:spPr/>
      <dgm:t>
        <a:bodyPr/>
        <a:lstStyle/>
        <a:p>
          <a:r>
            <a:rPr lang="en-US" dirty="0"/>
            <a:t>Renal function </a:t>
          </a:r>
        </a:p>
      </dgm:t>
    </dgm:pt>
    <dgm:pt modelId="{1D6EBC84-AAD6-4E1C-9078-B3BFB2E6AFD3}" type="parTrans" cxnId="{694B462C-B499-4163-B900-D87134BB24B3}">
      <dgm:prSet/>
      <dgm:spPr/>
      <dgm:t>
        <a:bodyPr/>
        <a:lstStyle/>
        <a:p>
          <a:endParaRPr lang="en-US"/>
        </a:p>
      </dgm:t>
    </dgm:pt>
    <dgm:pt modelId="{61BA9187-8918-4B91-AEB4-DA863C2D5A2B}" type="sibTrans" cxnId="{694B462C-B499-4163-B900-D87134BB24B3}">
      <dgm:prSet/>
      <dgm:spPr/>
      <dgm:t>
        <a:bodyPr/>
        <a:lstStyle/>
        <a:p>
          <a:endParaRPr lang="en-US"/>
        </a:p>
      </dgm:t>
    </dgm:pt>
    <dgm:pt modelId="{0150561C-B56D-44A8-AEA1-F9CC1F113ABE}" type="pres">
      <dgm:prSet presAssocID="{C7621E5C-5A96-4244-9E45-9E0DB18B736A}" presName="diagram" presStyleCnt="0">
        <dgm:presLayoutVars>
          <dgm:chPref val="1"/>
          <dgm:dir/>
          <dgm:animOne val="branch"/>
          <dgm:animLvl val="lvl"/>
          <dgm:resizeHandles/>
        </dgm:presLayoutVars>
      </dgm:prSet>
      <dgm:spPr/>
    </dgm:pt>
    <dgm:pt modelId="{E27A1089-6A5F-4AE5-8F7F-EA60973E43BC}" type="pres">
      <dgm:prSet presAssocID="{9F80A5AE-84F3-4F4F-87EA-AAAD022B2484}" presName="root" presStyleCnt="0"/>
      <dgm:spPr/>
    </dgm:pt>
    <dgm:pt modelId="{50F1C60D-3CD3-4E35-8433-3F9BACBBEFAD}" type="pres">
      <dgm:prSet presAssocID="{9F80A5AE-84F3-4F4F-87EA-AAAD022B2484}" presName="rootComposite" presStyleCnt="0"/>
      <dgm:spPr/>
    </dgm:pt>
    <dgm:pt modelId="{71CF5ACA-8234-4574-8E0C-FCCDAF5544A4}" type="pres">
      <dgm:prSet presAssocID="{9F80A5AE-84F3-4F4F-87EA-AAAD022B2484}" presName="rootText" presStyleLbl="node1" presStyleIdx="0" presStyleCnt="4"/>
      <dgm:spPr/>
    </dgm:pt>
    <dgm:pt modelId="{91470143-5F19-4DBB-872F-BE92F97B0BBD}" type="pres">
      <dgm:prSet presAssocID="{9F80A5AE-84F3-4F4F-87EA-AAAD022B2484}" presName="rootConnector" presStyleLbl="node1" presStyleIdx="0" presStyleCnt="4"/>
      <dgm:spPr/>
    </dgm:pt>
    <dgm:pt modelId="{AD1DBEDD-A291-4F47-82A8-19B08B3E1CD0}" type="pres">
      <dgm:prSet presAssocID="{9F80A5AE-84F3-4F4F-87EA-AAAD022B2484}" presName="childShape" presStyleCnt="0"/>
      <dgm:spPr/>
    </dgm:pt>
    <dgm:pt modelId="{57BF4C98-1E83-4A69-831A-C6E01CA30398}" type="pres">
      <dgm:prSet presAssocID="{253EC558-6057-448A-8DA2-0A353DB738C4}" presName="root" presStyleCnt="0"/>
      <dgm:spPr/>
    </dgm:pt>
    <dgm:pt modelId="{F276D730-0C39-4D3F-ABF0-6016096AE434}" type="pres">
      <dgm:prSet presAssocID="{253EC558-6057-448A-8DA2-0A353DB738C4}" presName="rootComposite" presStyleCnt="0"/>
      <dgm:spPr/>
    </dgm:pt>
    <dgm:pt modelId="{45C1C7E4-56CB-4655-AC69-992D0430A236}" type="pres">
      <dgm:prSet presAssocID="{253EC558-6057-448A-8DA2-0A353DB738C4}" presName="rootText" presStyleLbl="node1" presStyleIdx="1" presStyleCnt="4"/>
      <dgm:spPr/>
    </dgm:pt>
    <dgm:pt modelId="{866B0004-780C-403D-9369-C8220AA808E5}" type="pres">
      <dgm:prSet presAssocID="{253EC558-6057-448A-8DA2-0A353DB738C4}" presName="rootConnector" presStyleLbl="node1" presStyleIdx="1" presStyleCnt="4"/>
      <dgm:spPr/>
    </dgm:pt>
    <dgm:pt modelId="{F8D2255F-A99B-4E16-A8E0-A56F3349B81E}" type="pres">
      <dgm:prSet presAssocID="{253EC558-6057-448A-8DA2-0A353DB738C4}" presName="childShape" presStyleCnt="0"/>
      <dgm:spPr/>
    </dgm:pt>
    <dgm:pt modelId="{5BCFE996-21C5-4D7A-840B-50334962612C}" type="pres">
      <dgm:prSet presAssocID="{8384E976-C25A-4928-A358-432726883AFE}" presName="root" presStyleCnt="0"/>
      <dgm:spPr/>
    </dgm:pt>
    <dgm:pt modelId="{E0C70750-7A9E-4E6D-A97E-876923246D85}" type="pres">
      <dgm:prSet presAssocID="{8384E976-C25A-4928-A358-432726883AFE}" presName="rootComposite" presStyleCnt="0"/>
      <dgm:spPr/>
    </dgm:pt>
    <dgm:pt modelId="{AAE6E9EA-F234-42A1-86BC-DDA68480BD1D}" type="pres">
      <dgm:prSet presAssocID="{8384E976-C25A-4928-A358-432726883AFE}" presName="rootText" presStyleLbl="node1" presStyleIdx="2" presStyleCnt="4"/>
      <dgm:spPr/>
    </dgm:pt>
    <dgm:pt modelId="{6E1A5BD6-4971-41C9-9EE3-DA1BB9B8F26B}" type="pres">
      <dgm:prSet presAssocID="{8384E976-C25A-4928-A358-432726883AFE}" presName="rootConnector" presStyleLbl="node1" presStyleIdx="2" presStyleCnt="4"/>
      <dgm:spPr/>
    </dgm:pt>
    <dgm:pt modelId="{625DB5D7-3A40-4EF4-90BD-02E83DD550A7}" type="pres">
      <dgm:prSet presAssocID="{8384E976-C25A-4928-A358-432726883AFE}" presName="childShape" presStyleCnt="0"/>
      <dgm:spPr/>
    </dgm:pt>
    <dgm:pt modelId="{95C50201-F357-4029-AB30-B073BE68FD56}" type="pres">
      <dgm:prSet presAssocID="{52194330-9E0E-488F-A35F-678C23F12BE3}" presName="root" presStyleCnt="0"/>
      <dgm:spPr/>
    </dgm:pt>
    <dgm:pt modelId="{5FC5EB00-0A98-47D7-96A9-09AB5B5A1A7C}" type="pres">
      <dgm:prSet presAssocID="{52194330-9E0E-488F-A35F-678C23F12BE3}" presName="rootComposite" presStyleCnt="0"/>
      <dgm:spPr/>
    </dgm:pt>
    <dgm:pt modelId="{F75A5DDF-31C2-4D02-9A5C-2B6A438C46C2}" type="pres">
      <dgm:prSet presAssocID="{52194330-9E0E-488F-A35F-678C23F12BE3}" presName="rootText" presStyleLbl="node1" presStyleIdx="3" presStyleCnt="4"/>
      <dgm:spPr/>
    </dgm:pt>
    <dgm:pt modelId="{4C784E49-6F20-415E-81FC-B90BE564AC2D}" type="pres">
      <dgm:prSet presAssocID="{52194330-9E0E-488F-A35F-678C23F12BE3}" presName="rootConnector" presStyleLbl="node1" presStyleIdx="3" presStyleCnt="4"/>
      <dgm:spPr/>
    </dgm:pt>
    <dgm:pt modelId="{430F59E4-DD85-492A-BF2D-0B2553BC8A67}" type="pres">
      <dgm:prSet presAssocID="{52194330-9E0E-488F-A35F-678C23F12BE3}" presName="childShape" presStyleCnt="0"/>
      <dgm:spPr/>
    </dgm:pt>
  </dgm:ptLst>
  <dgm:cxnLst>
    <dgm:cxn modelId="{35C61A04-B68C-4DB2-B74B-2812F2D85402}" srcId="{C7621E5C-5A96-4244-9E45-9E0DB18B736A}" destId="{8384E976-C25A-4928-A358-432726883AFE}" srcOrd="2" destOrd="0" parTransId="{479F2948-9B0B-4732-9501-674AC62D2537}" sibTransId="{2D8D21A0-DE82-4A45-861E-6AC9290C05B0}"/>
    <dgm:cxn modelId="{A07B611B-E392-480F-A88F-0D78088521D8}" type="presOf" srcId="{253EC558-6057-448A-8DA2-0A353DB738C4}" destId="{866B0004-780C-403D-9369-C8220AA808E5}" srcOrd="1" destOrd="0" presId="urn:microsoft.com/office/officeart/2005/8/layout/hierarchy3"/>
    <dgm:cxn modelId="{BD63D51E-201D-4C40-94CE-52728A8E2344}" type="presOf" srcId="{C7621E5C-5A96-4244-9E45-9E0DB18B736A}" destId="{0150561C-B56D-44A8-AEA1-F9CC1F113ABE}" srcOrd="0" destOrd="0" presId="urn:microsoft.com/office/officeart/2005/8/layout/hierarchy3"/>
    <dgm:cxn modelId="{694B462C-B499-4163-B900-D87134BB24B3}" srcId="{C7621E5C-5A96-4244-9E45-9E0DB18B736A}" destId="{52194330-9E0E-488F-A35F-678C23F12BE3}" srcOrd="3" destOrd="0" parTransId="{1D6EBC84-AAD6-4E1C-9078-B3BFB2E6AFD3}" sibTransId="{61BA9187-8918-4B91-AEB4-DA863C2D5A2B}"/>
    <dgm:cxn modelId="{AAE84437-27AF-428B-B1C6-6FADB1B29862}" srcId="{C7621E5C-5A96-4244-9E45-9E0DB18B736A}" destId="{9F80A5AE-84F3-4F4F-87EA-AAAD022B2484}" srcOrd="0" destOrd="0" parTransId="{BEC3788E-1293-45D9-B3CB-9481402EBD17}" sibTransId="{22940B47-C0DE-4C65-B875-E6DB3C9D2A69}"/>
    <dgm:cxn modelId="{B801AA5C-D9C9-4869-B060-4BA3A6BB62A8}" srcId="{C7621E5C-5A96-4244-9E45-9E0DB18B736A}" destId="{253EC558-6057-448A-8DA2-0A353DB738C4}" srcOrd="1" destOrd="0" parTransId="{52910BAF-A814-4465-B768-04EF5F25CFD0}" sibTransId="{8BCB52F8-1980-4AE4-AFBE-C9E61F30488F}"/>
    <dgm:cxn modelId="{AE6FA86A-60B6-4A7C-B6B4-3D09D1587575}" type="presOf" srcId="{9F80A5AE-84F3-4F4F-87EA-AAAD022B2484}" destId="{91470143-5F19-4DBB-872F-BE92F97B0BBD}" srcOrd="1" destOrd="0" presId="urn:microsoft.com/office/officeart/2005/8/layout/hierarchy3"/>
    <dgm:cxn modelId="{47294F8E-06C4-4160-9234-5248472FD6EF}" type="presOf" srcId="{253EC558-6057-448A-8DA2-0A353DB738C4}" destId="{45C1C7E4-56CB-4655-AC69-992D0430A236}" srcOrd="0" destOrd="0" presId="urn:microsoft.com/office/officeart/2005/8/layout/hierarchy3"/>
    <dgm:cxn modelId="{D9490DB7-9F1D-4017-814A-BFD0D1CCCE0C}" type="presOf" srcId="{52194330-9E0E-488F-A35F-678C23F12BE3}" destId="{F75A5DDF-31C2-4D02-9A5C-2B6A438C46C2}" srcOrd="0" destOrd="0" presId="urn:microsoft.com/office/officeart/2005/8/layout/hierarchy3"/>
    <dgm:cxn modelId="{AA4089C3-6D56-456B-AC20-9F29BD3C3B0A}" type="presOf" srcId="{8384E976-C25A-4928-A358-432726883AFE}" destId="{6E1A5BD6-4971-41C9-9EE3-DA1BB9B8F26B}" srcOrd="1" destOrd="0" presId="urn:microsoft.com/office/officeart/2005/8/layout/hierarchy3"/>
    <dgm:cxn modelId="{644433D3-16DE-4F36-836F-A9C9C61340E9}" type="presOf" srcId="{8384E976-C25A-4928-A358-432726883AFE}" destId="{AAE6E9EA-F234-42A1-86BC-DDA68480BD1D}" srcOrd="0" destOrd="0" presId="urn:microsoft.com/office/officeart/2005/8/layout/hierarchy3"/>
    <dgm:cxn modelId="{50061DF0-09AE-4D20-B1ED-B7CF4CEB2A51}" type="presOf" srcId="{52194330-9E0E-488F-A35F-678C23F12BE3}" destId="{4C784E49-6F20-415E-81FC-B90BE564AC2D}" srcOrd="1" destOrd="0" presId="urn:microsoft.com/office/officeart/2005/8/layout/hierarchy3"/>
    <dgm:cxn modelId="{402E43F6-E0A1-4FEE-97BC-ECF5BB5039E1}" type="presOf" srcId="{9F80A5AE-84F3-4F4F-87EA-AAAD022B2484}" destId="{71CF5ACA-8234-4574-8E0C-FCCDAF5544A4}" srcOrd="0" destOrd="0" presId="urn:microsoft.com/office/officeart/2005/8/layout/hierarchy3"/>
    <dgm:cxn modelId="{DDADBDE7-C821-49D8-81E9-4236DD01BFD6}" type="presParOf" srcId="{0150561C-B56D-44A8-AEA1-F9CC1F113ABE}" destId="{E27A1089-6A5F-4AE5-8F7F-EA60973E43BC}" srcOrd="0" destOrd="0" presId="urn:microsoft.com/office/officeart/2005/8/layout/hierarchy3"/>
    <dgm:cxn modelId="{E4D0896E-BD64-4114-BC8D-788C9E0EB0A0}" type="presParOf" srcId="{E27A1089-6A5F-4AE5-8F7F-EA60973E43BC}" destId="{50F1C60D-3CD3-4E35-8433-3F9BACBBEFAD}" srcOrd="0" destOrd="0" presId="urn:microsoft.com/office/officeart/2005/8/layout/hierarchy3"/>
    <dgm:cxn modelId="{507FC61B-ACAC-49F6-BCD6-1FD7E3275ABB}" type="presParOf" srcId="{50F1C60D-3CD3-4E35-8433-3F9BACBBEFAD}" destId="{71CF5ACA-8234-4574-8E0C-FCCDAF5544A4}" srcOrd="0" destOrd="0" presId="urn:microsoft.com/office/officeart/2005/8/layout/hierarchy3"/>
    <dgm:cxn modelId="{8A29797F-3B55-4A38-BE31-DD52CF1BFAF2}" type="presParOf" srcId="{50F1C60D-3CD3-4E35-8433-3F9BACBBEFAD}" destId="{91470143-5F19-4DBB-872F-BE92F97B0BBD}" srcOrd="1" destOrd="0" presId="urn:microsoft.com/office/officeart/2005/8/layout/hierarchy3"/>
    <dgm:cxn modelId="{C1465FB3-ECDF-4C00-A42D-2B9ECB2F709B}" type="presParOf" srcId="{E27A1089-6A5F-4AE5-8F7F-EA60973E43BC}" destId="{AD1DBEDD-A291-4F47-82A8-19B08B3E1CD0}" srcOrd="1" destOrd="0" presId="urn:microsoft.com/office/officeart/2005/8/layout/hierarchy3"/>
    <dgm:cxn modelId="{A5712117-663B-426E-A591-CC50C9A19094}" type="presParOf" srcId="{0150561C-B56D-44A8-AEA1-F9CC1F113ABE}" destId="{57BF4C98-1E83-4A69-831A-C6E01CA30398}" srcOrd="1" destOrd="0" presId="urn:microsoft.com/office/officeart/2005/8/layout/hierarchy3"/>
    <dgm:cxn modelId="{D674E108-44CE-4327-A0F7-B788B68BFBB5}" type="presParOf" srcId="{57BF4C98-1E83-4A69-831A-C6E01CA30398}" destId="{F276D730-0C39-4D3F-ABF0-6016096AE434}" srcOrd="0" destOrd="0" presId="urn:microsoft.com/office/officeart/2005/8/layout/hierarchy3"/>
    <dgm:cxn modelId="{CC300A37-1F21-4F5B-9996-CE86FE03F820}" type="presParOf" srcId="{F276D730-0C39-4D3F-ABF0-6016096AE434}" destId="{45C1C7E4-56CB-4655-AC69-992D0430A236}" srcOrd="0" destOrd="0" presId="urn:microsoft.com/office/officeart/2005/8/layout/hierarchy3"/>
    <dgm:cxn modelId="{C1DB1E34-11E8-4B39-B665-989B66993FED}" type="presParOf" srcId="{F276D730-0C39-4D3F-ABF0-6016096AE434}" destId="{866B0004-780C-403D-9369-C8220AA808E5}" srcOrd="1" destOrd="0" presId="urn:microsoft.com/office/officeart/2005/8/layout/hierarchy3"/>
    <dgm:cxn modelId="{2C02E8C7-495F-4C88-8FDF-9E0CEFF8DB25}" type="presParOf" srcId="{57BF4C98-1E83-4A69-831A-C6E01CA30398}" destId="{F8D2255F-A99B-4E16-A8E0-A56F3349B81E}" srcOrd="1" destOrd="0" presId="urn:microsoft.com/office/officeart/2005/8/layout/hierarchy3"/>
    <dgm:cxn modelId="{0E9C1430-2298-41AF-B3E9-F0E19A7FA9C6}" type="presParOf" srcId="{0150561C-B56D-44A8-AEA1-F9CC1F113ABE}" destId="{5BCFE996-21C5-4D7A-840B-50334962612C}" srcOrd="2" destOrd="0" presId="urn:microsoft.com/office/officeart/2005/8/layout/hierarchy3"/>
    <dgm:cxn modelId="{E0919133-CE4C-411E-A063-BBF9260B767B}" type="presParOf" srcId="{5BCFE996-21C5-4D7A-840B-50334962612C}" destId="{E0C70750-7A9E-4E6D-A97E-876923246D85}" srcOrd="0" destOrd="0" presId="urn:microsoft.com/office/officeart/2005/8/layout/hierarchy3"/>
    <dgm:cxn modelId="{E1EB5B8C-3544-476C-8DF2-833E7AC6C7B7}" type="presParOf" srcId="{E0C70750-7A9E-4E6D-A97E-876923246D85}" destId="{AAE6E9EA-F234-42A1-86BC-DDA68480BD1D}" srcOrd="0" destOrd="0" presId="urn:microsoft.com/office/officeart/2005/8/layout/hierarchy3"/>
    <dgm:cxn modelId="{C2E40936-D0A2-40C1-B452-ECB667FF2C7A}" type="presParOf" srcId="{E0C70750-7A9E-4E6D-A97E-876923246D85}" destId="{6E1A5BD6-4971-41C9-9EE3-DA1BB9B8F26B}" srcOrd="1" destOrd="0" presId="urn:microsoft.com/office/officeart/2005/8/layout/hierarchy3"/>
    <dgm:cxn modelId="{B88468BB-BCAE-4211-B06E-1A92942021F1}" type="presParOf" srcId="{5BCFE996-21C5-4D7A-840B-50334962612C}" destId="{625DB5D7-3A40-4EF4-90BD-02E83DD550A7}" srcOrd="1" destOrd="0" presId="urn:microsoft.com/office/officeart/2005/8/layout/hierarchy3"/>
    <dgm:cxn modelId="{CD4FDEBA-BA2A-4404-A9B7-F1C85EE9F913}" type="presParOf" srcId="{0150561C-B56D-44A8-AEA1-F9CC1F113ABE}" destId="{95C50201-F357-4029-AB30-B073BE68FD56}" srcOrd="3" destOrd="0" presId="urn:microsoft.com/office/officeart/2005/8/layout/hierarchy3"/>
    <dgm:cxn modelId="{FE08B2FA-0F1F-40EA-88F1-78857E25C250}" type="presParOf" srcId="{95C50201-F357-4029-AB30-B073BE68FD56}" destId="{5FC5EB00-0A98-47D7-96A9-09AB5B5A1A7C}" srcOrd="0" destOrd="0" presId="urn:microsoft.com/office/officeart/2005/8/layout/hierarchy3"/>
    <dgm:cxn modelId="{9FE6CDF7-A324-4093-923E-EE00DF1DB2EF}" type="presParOf" srcId="{5FC5EB00-0A98-47D7-96A9-09AB5B5A1A7C}" destId="{F75A5DDF-31C2-4D02-9A5C-2B6A438C46C2}" srcOrd="0" destOrd="0" presId="urn:microsoft.com/office/officeart/2005/8/layout/hierarchy3"/>
    <dgm:cxn modelId="{58457171-63AD-4EB2-B3E8-EC9B8D0B1549}" type="presParOf" srcId="{5FC5EB00-0A98-47D7-96A9-09AB5B5A1A7C}" destId="{4C784E49-6F20-415E-81FC-B90BE564AC2D}" srcOrd="1" destOrd="0" presId="urn:microsoft.com/office/officeart/2005/8/layout/hierarchy3"/>
    <dgm:cxn modelId="{E927A465-5C70-4F09-9CCF-037EBCC13690}" type="presParOf" srcId="{95C50201-F357-4029-AB30-B073BE68FD56}" destId="{430F59E4-DD85-492A-BF2D-0B2553BC8A67}"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BDCB6C9-0F8D-40BC-B63E-9E12540E090D}"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mc:AlternateContent xmlns:mc="http://schemas.openxmlformats.org/markup-compatibility/2006" xmlns:a14="http://schemas.microsoft.com/office/drawing/2010/main">
      <mc:Choice Requires="a14">
        <dgm:pt modelId="{DCDF896F-1FBB-490D-957E-6578EE97C333}">
          <dgm:prSet phldrT="[Text]"/>
          <dgm:spPr/>
          <dgm:t>
            <a:bodyPr/>
            <a:lstStyle/>
            <a:p>
              <a:r>
                <a:rPr lang="en-US" dirty="0"/>
                <a:t>For </a:t>
              </a:r>
              <a:r>
                <a:rPr lang="en-US" b="1" dirty="0"/>
                <a:t>male</a:t>
              </a:r>
              <a:r>
                <a:rPr lang="en-US" dirty="0"/>
                <a:t> patients the Cockcroft-Gault formula is: </a:t>
              </a:r>
              <a14:m>
                <m:oMath xmlns:m="http://schemas.openxmlformats.org/officeDocument/2006/math">
                  <m:r>
                    <a:rPr lang="en-US" i="1" smtClean="0">
                      <a:latin typeface="Cambria Math" panose="02040503050406030204" pitchFamily="18" charset="0"/>
                    </a:rPr>
                    <m:t>𝑒𝑠𝑡𝐶𝑟𝐶𝑙</m:t>
                  </m:r>
                  <m:r>
                    <a:rPr lang="en-US" i="1" smtClean="0">
                      <a:latin typeface="Cambria Math" panose="02040503050406030204" pitchFamily="18" charset="0"/>
                    </a:rPr>
                    <m:t> (</m:t>
                  </m:r>
                  <m:r>
                    <a:rPr lang="en-US" i="1" smtClean="0">
                      <a:latin typeface="Cambria Math" panose="02040503050406030204" pitchFamily="18" charset="0"/>
                    </a:rPr>
                    <m:t>𝑚𝑙</m:t>
                  </m:r>
                  <m:r>
                    <a:rPr lang="en-US" i="1" smtClean="0">
                      <a:latin typeface="Cambria Math" panose="02040503050406030204" pitchFamily="18" charset="0"/>
                    </a:rPr>
                    <m:t>/</m:t>
                  </m:r>
                  <m:r>
                    <a:rPr lang="en-US" i="1" smtClean="0">
                      <a:latin typeface="Cambria Math" panose="02040503050406030204" pitchFamily="18" charset="0"/>
                    </a:rPr>
                    <m:t>𝑚𝑖𝑛</m:t>
                  </m:r>
                  <m:r>
                    <a:rPr lang="en-US" i="1" smtClean="0">
                      <a:latin typeface="Cambria Math" panose="02040503050406030204" pitchFamily="18" charset="0"/>
                    </a:rPr>
                    <m:t>)= </m:t>
                  </m:r>
                  <m:f>
                    <m:fPr>
                      <m:ctrlPr>
                        <a:rPr lang="en-US" i="1">
                          <a:latin typeface="Cambria Math" panose="02040503050406030204" pitchFamily="18" charset="0"/>
                        </a:rPr>
                      </m:ctrlPr>
                    </m:fPr>
                    <m:num>
                      <m:d>
                        <m:dPr>
                          <m:ctrlPr>
                            <a:rPr lang="en-US" i="1">
                              <a:latin typeface="Cambria Math" panose="02040503050406030204" pitchFamily="18" charset="0"/>
                            </a:rPr>
                          </m:ctrlPr>
                        </m:dPr>
                        <m:e>
                          <m:r>
                            <a:rPr lang="en-US" i="1">
                              <a:latin typeface="Cambria Math" panose="02040503050406030204" pitchFamily="18" charset="0"/>
                            </a:rPr>
                            <m:t>140−</m:t>
                          </m:r>
                          <m:r>
                            <a:rPr lang="en-US" i="1">
                              <a:latin typeface="Cambria Math" panose="02040503050406030204" pitchFamily="18" charset="0"/>
                            </a:rPr>
                            <m:t>𝑎𝑔𝑒</m:t>
                          </m:r>
                        </m:e>
                      </m:d>
                      <m:r>
                        <a:rPr lang="en-US" i="1">
                          <a:latin typeface="Cambria Math" panose="02040503050406030204" pitchFamily="18" charset="0"/>
                        </a:rPr>
                        <m:t> </m:t>
                      </m:r>
                      <m:r>
                        <a:rPr lang="en-US" i="1">
                          <a:latin typeface="Cambria Math" panose="02040503050406030204" pitchFamily="18" charset="0"/>
                        </a:rPr>
                        <m:t>𝑥</m:t>
                      </m:r>
                      <m:r>
                        <a:rPr lang="en-US" i="1">
                          <a:latin typeface="Cambria Math" panose="02040503050406030204" pitchFamily="18" charset="0"/>
                        </a:rPr>
                        <m:t> (</m:t>
                      </m:r>
                      <m:r>
                        <a:rPr lang="en-US" i="1">
                          <a:latin typeface="Cambria Math" panose="02040503050406030204" pitchFamily="18" charset="0"/>
                        </a:rPr>
                        <m:t>𝑤𝑒𝑖𝑔h𝑡</m:t>
                      </m:r>
                      <m:r>
                        <a:rPr lang="en-US" i="1">
                          <a:latin typeface="Cambria Math" panose="02040503050406030204" pitchFamily="18" charset="0"/>
                        </a:rPr>
                        <m:t> </m:t>
                      </m:r>
                      <m:r>
                        <a:rPr lang="en-US" i="1">
                          <a:latin typeface="Cambria Math" panose="02040503050406030204" pitchFamily="18" charset="0"/>
                        </a:rPr>
                        <m:t>𝑖𝑛</m:t>
                      </m:r>
                      <m:r>
                        <a:rPr lang="en-US" i="1">
                          <a:latin typeface="Cambria Math" panose="02040503050406030204" pitchFamily="18" charset="0"/>
                        </a:rPr>
                        <m:t> </m:t>
                      </m:r>
                      <m:r>
                        <a:rPr lang="en-US" i="1">
                          <a:latin typeface="Cambria Math" panose="02040503050406030204" pitchFamily="18" charset="0"/>
                        </a:rPr>
                        <m:t>𝑘𝑔</m:t>
                      </m:r>
                      <m:r>
                        <a:rPr lang="en-US" i="1">
                          <a:latin typeface="Cambria Math" panose="02040503050406030204" pitchFamily="18" charset="0"/>
                        </a:rPr>
                        <m:t>)</m:t>
                      </m:r>
                    </m:num>
                    <m:den>
                      <m:r>
                        <a:rPr lang="en-US" i="1">
                          <a:latin typeface="Cambria Math" panose="02040503050406030204" pitchFamily="18" charset="0"/>
                        </a:rPr>
                        <m:t>72 </m:t>
                      </m:r>
                      <m:r>
                        <a:rPr lang="en-US" i="1">
                          <a:latin typeface="Cambria Math" panose="02040503050406030204" pitchFamily="18" charset="0"/>
                        </a:rPr>
                        <m:t>𝑥</m:t>
                      </m:r>
                      <m:r>
                        <a:rPr lang="en-US" i="1">
                          <a:latin typeface="Cambria Math" panose="02040503050406030204" pitchFamily="18" charset="0"/>
                        </a:rPr>
                        <m:t> </m:t>
                      </m:r>
                      <m:r>
                        <a:rPr lang="en-US" i="1">
                          <a:latin typeface="Cambria Math" panose="02040503050406030204" pitchFamily="18" charset="0"/>
                        </a:rPr>
                        <m:t>𝑠𝑒𝑟𝑢𝑚</m:t>
                      </m:r>
                      <m:r>
                        <a:rPr lang="en-US" i="1">
                          <a:latin typeface="Cambria Math" panose="02040503050406030204" pitchFamily="18" charset="0"/>
                        </a:rPr>
                        <m:t> </m:t>
                      </m:r>
                      <m:r>
                        <a:rPr lang="en-US" i="1">
                          <a:latin typeface="Cambria Math" panose="02040503050406030204" pitchFamily="18" charset="0"/>
                        </a:rPr>
                        <m:t>𝑐𝑟𝑒𝑎𝑡𝑖𝑛𝑖𝑛𝑒</m:t>
                      </m:r>
                      <m:r>
                        <a:rPr lang="en-US" i="1">
                          <a:latin typeface="Cambria Math" panose="02040503050406030204" pitchFamily="18" charset="0"/>
                        </a:rPr>
                        <m:t> (</m:t>
                      </m:r>
                      <m:r>
                        <a:rPr lang="en-US" i="1">
                          <a:latin typeface="Cambria Math" panose="02040503050406030204" pitchFamily="18" charset="0"/>
                        </a:rPr>
                        <m:t>𝑚𝑔</m:t>
                      </m:r>
                      <m:r>
                        <a:rPr lang="en-US" i="1">
                          <a:latin typeface="Cambria Math" panose="02040503050406030204" pitchFamily="18" charset="0"/>
                        </a:rPr>
                        <m:t>/</m:t>
                      </m:r>
                      <m:r>
                        <a:rPr lang="en-US" i="1">
                          <a:latin typeface="Cambria Math" panose="02040503050406030204" pitchFamily="18" charset="0"/>
                        </a:rPr>
                        <m:t>𝑑𝑙</m:t>
                      </m:r>
                      <m:r>
                        <a:rPr lang="en-US" i="1">
                          <a:latin typeface="Cambria Math" panose="02040503050406030204" pitchFamily="18" charset="0"/>
                        </a:rPr>
                        <m:t>)</m:t>
                      </m:r>
                    </m:den>
                  </m:f>
                </m:oMath>
              </a14:m>
              <a:endParaRPr lang="en-US" dirty="0"/>
            </a:p>
          </dgm:t>
        </dgm:pt>
      </mc:Choice>
      <mc:Fallback xmlns="">
        <dgm:pt modelId="{DCDF896F-1FBB-490D-957E-6578EE97C333}">
          <dgm:prSet phldrT="[Text]"/>
          <dgm:spPr/>
          <dgm:t>
            <a:bodyPr/>
            <a:lstStyle/>
            <a:p>
              <a:r>
                <a:rPr lang="en-US" dirty="0"/>
                <a:t>For </a:t>
              </a:r>
              <a:r>
                <a:rPr lang="en-US" b="1" dirty="0"/>
                <a:t>male</a:t>
              </a:r>
              <a:r>
                <a:rPr lang="en-US" dirty="0"/>
                <a:t> patients the Cockcroft-Gault formula is: </a:t>
              </a:r>
              <a:r>
                <a:rPr lang="en-US" i="0">
                  <a:latin typeface="Cambria Math" panose="02040503050406030204" pitchFamily="18" charset="0"/>
                </a:rPr>
                <a:t>𝑒𝑠𝑡𝐶𝑟𝐶𝑙 (𝑚𝑙/𝑚𝑖𝑛)=  ((140−𝑎𝑔𝑒)  𝑥 (𝑤𝑒𝑖𝑔ℎ𝑡 𝑖𝑛 𝑘𝑔))/(72 𝑥 𝑠𝑒𝑟𝑢𝑚 𝑐𝑟𝑒𝑎𝑡𝑖𝑛𝑖𝑛𝑒 (𝑚𝑔/𝑑𝑙))</a:t>
              </a:r>
              <a:endParaRPr lang="en-US" dirty="0"/>
            </a:p>
          </dgm:t>
        </dgm:pt>
      </mc:Fallback>
    </mc:AlternateContent>
    <dgm:pt modelId="{C8BA4B80-7320-4B2C-AE55-290836705A33}" type="parTrans" cxnId="{859B87C1-4E4C-4429-AE6E-34BF9304D4AA}">
      <dgm:prSet/>
      <dgm:spPr/>
      <dgm:t>
        <a:bodyPr/>
        <a:lstStyle/>
        <a:p>
          <a:endParaRPr lang="en-US"/>
        </a:p>
      </dgm:t>
    </dgm:pt>
    <dgm:pt modelId="{7647266A-0937-43B3-B0BE-5EECD5B61119}" type="sibTrans" cxnId="{859B87C1-4E4C-4429-AE6E-34BF9304D4AA}">
      <dgm:prSet/>
      <dgm:spPr/>
      <dgm:t>
        <a:bodyPr/>
        <a:lstStyle/>
        <a:p>
          <a:endParaRPr lang="en-US"/>
        </a:p>
      </dgm:t>
    </dgm:pt>
    <mc:AlternateContent xmlns:mc="http://schemas.openxmlformats.org/markup-compatibility/2006" xmlns:a14="http://schemas.microsoft.com/office/drawing/2010/main">
      <mc:Choice Requires="a14">
        <dgm:pt modelId="{28DFE024-3570-4261-A38A-7273E860AEA3}">
          <dgm:prSet phldrT="[Text]"/>
          <dgm:spPr>
            <a:solidFill>
              <a:schemeClr val="accent3"/>
            </a:solidFill>
          </dgm:spPr>
          <dgm:t>
            <a:bodyPr/>
            <a:lstStyle/>
            <a:p>
              <a:r>
                <a:rPr lang="en-US" dirty="0"/>
                <a:t>For </a:t>
              </a:r>
              <a:r>
                <a:rPr lang="en-US" b="1" dirty="0"/>
                <a:t>female </a:t>
              </a:r>
              <a:r>
                <a:rPr lang="en-US" dirty="0"/>
                <a:t>patients the Cockcroft-Gault formula is:</a:t>
              </a:r>
              <a14:m>
                <m:oMath xmlns:m="http://schemas.openxmlformats.org/officeDocument/2006/math">
                  <m:r>
                    <a:rPr lang="en-US" i="1" smtClean="0">
                      <a:latin typeface="Cambria Math" panose="02040503050406030204" pitchFamily="18" charset="0"/>
                    </a:rPr>
                    <m:t>𝑒𝑠𝑡𝐶𝑟𝐶𝑙</m:t>
                  </m:r>
                  <m:r>
                    <a:rPr lang="en-US" i="1" smtClean="0">
                      <a:latin typeface="Cambria Math" panose="02040503050406030204" pitchFamily="18" charset="0"/>
                    </a:rPr>
                    <m:t> (</m:t>
                  </m:r>
                  <m:r>
                    <a:rPr lang="en-US" i="1" smtClean="0">
                      <a:latin typeface="Cambria Math" panose="02040503050406030204" pitchFamily="18" charset="0"/>
                    </a:rPr>
                    <m:t>𝑚𝑙</m:t>
                  </m:r>
                  <m:r>
                    <a:rPr lang="en-US" i="1" smtClean="0">
                      <a:latin typeface="Cambria Math" panose="02040503050406030204" pitchFamily="18" charset="0"/>
                    </a:rPr>
                    <m:t>/</m:t>
                  </m:r>
                  <m:r>
                    <a:rPr lang="en-US" i="1" smtClean="0">
                      <a:latin typeface="Cambria Math" panose="02040503050406030204" pitchFamily="18" charset="0"/>
                    </a:rPr>
                    <m:t>𝑚𝑖𝑛</m:t>
                  </m:r>
                  <m:r>
                    <a:rPr lang="en-US" i="1" smtClean="0">
                      <a:latin typeface="Cambria Math" panose="02040503050406030204" pitchFamily="18" charset="0"/>
                    </a:rPr>
                    <m:t>)= </m:t>
                  </m:r>
                  <m:f>
                    <m:fPr>
                      <m:ctrlPr>
                        <a:rPr lang="en-US" i="1">
                          <a:latin typeface="Cambria Math" panose="02040503050406030204" pitchFamily="18" charset="0"/>
                        </a:rPr>
                      </m:ctrlPr>
                    </m:fPr>
                    <m:num>
                      <m:d>
                        <m:dPr>
                          <m:ctrlPr>
                            <a:rPr lang="en-US" i="1">
                              <a:latin typeface="Cambria Math" panose="02040503050406030204" pitchFamily="18" charset="0"/>
                            </a:rPr>
                          </m:ctrlPr>
                        </m:dPr>
                        <m:e>
                          <m:r>
                            <a:rPr lang="en-US" i="1">
                              <a:latin typeface="Cambria Math" panose="02040503050406030204" pitchFamily="18" charset="0"/>
                            </a:rPr>
                            <m:t>140−</m:t>
                          </m:r>
                          <m:r>
                            <a:rPr lang="en-US" i="1">
                              <a:latin typeface="Cambria Math" panose="02040503050406030204" pitchFamily="18" charset="0"/>
                            </a:rPr>
                            <m:t>𝑎𝑔𝑒</m:t>
                          </m:r>
                        </m:e>
                      </m:d>
                      <m:r>
                        <a:rPr lang="en-US" i="1">
                          <a:latin typeface="Cambria Math" panose="02040503050406030204" pitchFamily="18" charset="0"/>
                        </a:rPr>
                        <m:t> </m:t>
                      </m:r>
                      <m:r>
                        <a:rPr lang="en-US" i="1">
                          <a:latin typeface="Cambria Math" panose="02040503050406030204" pitchFamily="18" charset="0"/>
                        </a:rPr>
                        <m:t>𝑥</m:t>
                      </m:r>
                      <m:r>
                        <a:rPr lang="en-US" i="1">
                          <a:latin typeface="Cambria Math" panose="02040503050406030204" pitchFamily="18" charset="0"/>
                        </a:rPr>
                        <m:t> </m:t>
                      </m:r>
                      <m:d>
                        <m:dPr>
                          <m:ctrlPr>
                            <a:rPr lang="en-US" i="1">
                              <a:latin typeface="Cambria Math" panose="02040503050406030204" pitchFamily="18" charset="0"/>
                            </a:rPr>
                          </m:ctrlPr>
                        </m:dPr>
                        <m:e>
                          <m:r>
                            <a:rPr lang="en-US" i="1">
                              <a:latin typeface="Cambria Math" panose="02040503050406030204" pitchFamily="18" charset="0"/>
                            </a:rPr>
                            <m:t>𝑤𝑒𝑖𝑔h𝑡</m:t>
                          </m:r>
                          <m:r>
                            <a:rPr lang="en-US" i="1">
                              <a:latin typeface="Cambria Math" panose="02040503050406030204" pitchFamily="18" charset="0"/>
                            </a:rPr>
                            <m:t> </m:t>
                          </m:r>
                          <m:r>
                            <a:rPr lang="en-US" i="1">
                              <a:latin typeface="Cambria Math" panose="02040503050406030204" pitchFamily="18" charset="0"/>
                            </a:rPr>
                            <m:t>𝑖𝑛</m:t>
                          </m:r>
                          <m:r>
                            <a:rPr lang="en-US" i="1">
                              <a:latin typeface="Cambria Math" panose="02040503050406030204" pitchFamily="18" charset="0"/>
                            </a:rPr>
                            <m:t> </m:t>
                          </m:r>
                          <m:r>
                            <a:rPr lang="en-US" i="1">
                              <a:latin typeface="Cambria Math" panose="02040503050406030204" pitchFamily="18" charset="0"/>
                            </a:rPr>
                            <m:t>𝑘𝑔</m:t>
                          </m:r>
                        </m:e>
                      </m:d>
                      <m:r>
                        <a:rPr lang="en-US" i="1">
                          <a:latin typeface="Cambria Math" panose="02040503050406030204" pitchFamily="18" charset="0"/>
                        </a:rPr>
                        <m:t>𝑥</m:t>
                      </m:r>
                      <m:r>
                        <a:rPr lang="en-US" i="1">
                          <a:latin typeface="Cambria Math" panose="02040503050406030204" pitchFamily="18" charset="0"/>
                        </a:rPr>
                        <m:t>(0.85)</m:t>
                      </m:r>
                    </m:num>
                    <m:den>
                      <m:r>
                        <a:rPr lang="en-US" i="1">
                          <a:latin typeface="Cambria Math" panose="02040503050406030204" pitchFamily="18" charset="0"/>
                        </a:rPr>
                        <m:t>72 </m:t>
                      </m:r>
                      <m:r>
                        <a:rPr lang="en-US" i="1">
                          <a:latin typeface="Cambria Math" panose="02040503050406030204" pitchFamily="18" charset="0"/>
                        </a:rPr>
                        <m:t>𝑥</m:t>
                      </m:r>
                      <m:r>
                        <a:rPr lang="en-US" i="1">
                          <a:latin typeface="Cambria Math" panose="02040503050406030204" pitchFamily="18" charset="0"/>
                        </a:rPr>
                        <m:t> </m:t>
                      </m:r>
                      <m:r>
                        <a:rPr lang="en-US" i="1">
                          <a:latin typeface="Cambria Math" panose="02040503050406030204" pitchFamily="18" charset="0"/>
                        </a:rPr>
                        <m:t>𝑠𝑒𝑟𝑢𝑚</m:t>
                      </m:r>
                      <m:r>
                        <a:rPr lang="en-US" i="1">
                          <a:latin typeface="Cambria Math" panose="02040503050406030204" pitchFamily="18" charset="0"/>
                        </a:rPr>
                        <m:t> </m:t>
                      </m:r>
                      <m:r>
                        <a:rPr lang="en-US" i="1">
                          <a:latin typeface="Cambria Math" panose="02040503050406030204" pitchFamily="18" charset="0"/>
                        </a:rPr>
                        <m:t>𝑐𝑟𝑒𝑎𝑡𝑖𝑛𝑖𝑛𝑒</m:t>
                      </m:r>
                      <m:r>
                        <a:rPr lang="en-US" i="1">
                          <a:latin typeface="Cambria Math" panose="02040503050406030204" pitchFamily="18" charset="0"/>
                        </a:rPr>
                        <m:t> (</m:t>
                      </m:r>
                      <m:r>
                        <a:rPr lang="en-US" i="1">
                          <a:latin typeface="Cambria Math" panose="02040503050406030204" pitchFamily="18" charset="0"/>
                        </a:rPr>
                        <m:t>𝑚𝑔</m:t>
                      </m:r>
                      <m:r>
                        <a:rPr lang="en-US" i="1">
                          <a:latin typeface="Cambria Math" panose="02040503050406030204" pitchFamily="18" charset="0"/>
                        </a:rPr>
                        <m:t>/</m:t>
                      </m:r>
                      <m:r>
                        <a:rPr lang="en-US" i="1">
                          <a:latin typeface="Cambria Math" panose="02040503050406030204" pitchFamily="18" charset="0"/>
                        </a:rPr>
                        <m:t>𝑑𝑙</m:t>
                      </m:r>
                      <m:r>
                        <a:rPr lang="en-US" i="1">
                          <a:latin typeface="Cambria Math" panose="02040503050406030204" pitchFamily="18" charset="0"/>
                        </a:rPr>
                        <m:t>)</m:t>
                      </m:r>
                    </m:den>
                  </m:f>
                </m:oMath>
              </a14:m>
              <a:endParaRPr lang="en-US" dirty="0"/>
            </a:p>
          </dgm:t>
        </dgm:pt>
      </mc:Choice>
      <mc:Fallback xmlns="">
        <dgm:pt modelId="{28DFE024-3570-4261-A38A-7273E860AEA3}">
          <dgm:prSet phldrT="[Text]"/>
          <dgm:spPr>
            <a:solidFill>
              <a:schemeClr val="accent3"/>
            </a:solidFill>
          </dgm:spPr>
          <dgm:t>
            <a:bodyPr/>
            <a:lstStyle/>
            <a:p>
              <a:r>
                <a:rPr lang="en-US" dirty="0"/>
                <a:t>For </a:t>
              </a:r>
              <a:r>
                <a:rPr lang="en-US" b="1" dirty="0"/>
                <a:t>female </a:t>
              </a:r>
              <a:r>
                <a:rPr lang="en-US" dirty="0"/>
                <a:t>patients the Cockcroft-Gault formula is:</a:t>
              </a:r>
              <a:r>
                <a:rPr lang="en-US" i="0">
                  <a:latin typeface="Cambria Math" panose="02040503050406030204" pitchFamily="18" charset="0"/>
                </a:rPr>
                <a:t>𝑒𝑠𝑡𝐶𝑟𝐶𝑙 (𝑚𝑙/𝑚𝑖𝑛)=  ((140−𝑎𝑔𝑒)  𝑥 (𝑤𝑒𝑖𝑔ℎ𝑡 𝑖𝑛 𝑘𝑔)𝑥(0.85))/(72 𝑥 𝑠𝑒𝑟𝑢𝑚 𝑐𝑟𝑒𝑎𝑡𝑖𝑛𝑖𝑛𝑒 (𝑚𝑔/𝑑𝑙))</a:t>
              </a:r>
              <a:endParaRPr lang="en-US" dirty="0"/>
            </a:p>
          </dgm:t>
        </dgm:pt>
      </mc:Fallback>
    </mc:AlternateContent>
    <dgm:pt modelId="{FFDD732E-E240-4F99-A440-B16CE4CD9C9C}" type="parTrans" cxnId="{35219D5C-2958-4D2D-BCCB-3B4EBBB79038}">
      <dgm:prSet/>
      <dgm:spPr/>
      <dgm:t>
        <a:bodyPr/>
        <a:lstStyle/>
        <a:p>
          <a:endParaRPr lang="en-US"/>
        </a:p>
      </dgm:t>
    </dgm:pt>
    <dgm:pt modelId="{3376D497-CFFF-4861-B48B-E96D12F84F24}" type="sibTrans" cxnId="{35219D5C-2958-4D2D-BCCB-3B4EBBB79038}">
      <dgm:prSet/>
      <dgm:spPr/>
      <dgm:t>
        <a:bodyPr/>
        <a:lstStyle/>
        <a:p>
          <a:endParaRPr lang="en-US"/>
        </a:p>
      </dgm:t>
    </dgm:pt>
    <dgm:pt modelId="{F5F10D5F-EA0D-43B2-8773-CAFC3CAA3102}" type="pres">
      <dgm:prSet presAssocID="{EBDCB6C9-0F8D-40BC-B63E-9E12540E090D}" presName="diagram" presStyleCnt="0">
        <dgm:presLayoutVars>
          <dgm:dir/>
          <dgm:resizeHandles val="exact"/>
        </dgm:presLayoutVars>
      </dgm:prSet>
      <dgm:spPr/>
    </dgm:pt>
    <dgm:pt modelId="{51754396-EA18-4C6A-B30C-C0C72C96C90B}" type="pres">
      <dgm:prSet presAssocID="{DCDF896F-1FBB-490D-957E-6578EE97C333}" presName="node" presStyleLbl="node1" presStyleIdx="0" presStyleCnt="2" custScaleX="221117">
        <dgm:presLayoutVars>
          <dgm:bulletEnabled val="1"/>
        </dgm:presLayoutVars>
      </dgm:prSet>
      <dgm:spPr/>
    </dgm:pt>
    <dgm:pt modelId="{58CC29D1-1254-4758-90F3-CB1D15BF571A}" type="pres">
      <dgm:prSet presAssocID="{7647266A-0937-43B3-B0BE-5EECD5B61119}" presName="sibTrans" presStyleCnt="0"/>
      <dgm:spPr/>
    </dgm:pt>
    <dgm:pt modelId="{2814AFDF-B356-4193-9269-B8A953CDD00F}" type="pres">
      <dgm:prSet presAssocID="{28DFE024-3570-4261-A38A-7273E860AEA3}" presName="node" presStyleLbl="node1" presStyleIdx="1" presStyleCnt="2" custScaleX="224531">
        <dgm:presLayoutVars>
          <dgm:bulletEnabled val="1"/>
        </dgm:presLayoutVars>
      </dgm:prSet>
      <dgm:spPr/>
    </dgm:pt>
  </dgm:ptLst>
  <dgm:cxnLst>
    <dgm:cxn modelId="{36514126-4EB3-4717-9A8A-3E4E8C7C181A}" type="presOf" srcId="{DCDF896F-1FBB-490D-957E-6578EE97C333}" destId="{51754396-EA18-4C6A-B30C-C0C72C96C90B}" srcOrd="0" destOrd="0" presId="urn:microsoft.com/office/officeart/2005/8/layout/default"/>
    <dgm:cxn modelId="{35219D5C-2958-4D2D-BCCB-3B4EBBB79038}" srcId="{EBDCB6C9-0F8D-40BC-B63E-9E12540E090D}" destId="{28DFE024-3570-4261-A38A-7273E860AEA3}" srcOrd="1" destOrd="0" parTransId="{FFDD732E-E240-4F99-A440-B16CE4CD9C9C}" sibTransId="{3376D497-CFFF-4861-B48B-E96D12F84F24}"/>
    <dgm:cxn modelId="{07483267-DC30-40CD-A1E0-337DF9BB304B}" type="presOf" srcId="{EBDCB6C9-0F8D-40BC-B63E-9E12540E090D}" destId="{F5F10D5F-EA0D-43B2-8773-CAFC3CAA3102}" srcOrd="0" destOrd="0" presId="urn:microsoft.com/office/officeart/2005/8/layout/default"/>
    <dgm:cxn modelId="{D7537A8C-0E01-43A0-970F-8582C472C2A7}" type="presOf" srcId="{28DFE024-3570-4261-A38A-7273E860AEA3}" destId="{2814AFDF-B356-4193-9269-B8A953CDD00F}" srcOrd="0" destOrd="0" presId="urn:microsoft.com/office/officeart/2005/8/layout/default"/>
    <dgm:cxn modelId="{859B87C1-4E4C-4429-AE6E-34BF9304D4AA}" srcId="{EBDCB6C9-0F8D-40BC-B63E-9E12540E090D}" destId="{DCDF896F-1FBB-490D-957E-6578EE97C333}" srcOrd="0" destOrd="0" parTransId="{C8BA4B80-7320-4B2C-AE55-290836705A33}" sibTransId="{7647266A-0937-43B3-B0BE-5EECD5B61119}"/>
    <dgm:cxn modelId="{4E4A4409-F576-4ACC-8EB4-6E40289BBF12}" type="presParOf" srcId="{F5F10D5F-EA0D-43B2-8773-CAFC3CAA3102}" destId="{51754396-EA18-4C6A-B30C-C0C72C96C90B}" srcOrd="0" destOrd="0" presId="urn:microsoft.com/office/officeart/2005/8/layout/default"/>
    <dgm:cxn modelId="{EF68E690-AE66-43C6-934D-B36C2FA1021F}" type="presParOf" srcId="{F5F10D5F-EA0D-43B2-8773-CAFC3CAA3102}" destId="{58CC29D1-1254-4758-90F3-CB1D15BF571A}" srcOrd="1" destOrd="0" presId="urn:microsoft.com/office/officeart/2005/8/layout/default"/>
    <dgm:cxn modelId="{C275AD49-AEEF-47C6-911E-A6B06671CE08}" type="presParOf" srcId="{F5F10D5F-EA0D-43B2-8773-CAFC3CAA3102}" destId="{2814AFDF-B356-4193-9269-B8A953CDD00F}" srcOrd="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BDCB6C9-0F8D-40BC-B63E-9E12540E090D}"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DCDF896F-1FBB-490D-957E-6578EE97C333}">
      <dgm:prSet phldrT="[Text]"/>
      <dgm:spPr>
        <a:blipFill>
          <a:blip xmlns:r="http://schemas.openxmlformats.org/officeDocument/2006/relationships" r:embed="rId1"/>
          <a:stretch>
            <a:fillRect t="-2174"/>
          </a:stretch>
        </a:blipFill>
      </dgm:spPr>
      <dgm:t>
        <a:bodyPr/>
        <a:lstStyle/>
        <a:p>
          <a:r>
            <a:rPr lang="en-US">
              <a:noFill/>
            </a:rPr>
            <a:t> </a:t>
          </a:r>
        </a:p>
      </dgm:t>
    </dgm:pt>
    <dgm:pt modelId="{C8BA4B80-7320-4B2C-AE55-290836705A33}" type="parTrans" cxnId="{859B87C1-4E4C-4429-AE6E-34BF9304D4AA}">
      <dgm:prSet/>
      <dgm:spPr/>
      <dgm:t>
        <a:bodyPr/>
        <a:lstStyle/>
        <a:p>
          <a:endParaRPr lang="en-US"/>
        </a:p>
      </dgm:t>
    </dgm:pt>
    <dgm:pt modelId="{7647266A-0937-43B3-B0BE-5EECD5B61119}" type="sibTrans" cxnId="{859B87C1-4E4C-4429-AE6E-34BF9304D4AA}">
      <dgm:prSet/>
      <dgm:spPr/>
      <dgm:t>
        <a:bodyPr/>
        <a:lstStyle/>
        <a:p>
          <a:endParaRPr lang="en-US"/>
        </a:p>
      </dgm:t>
    </dgm:pt>
    <dgm:pt modelId="{28DFE024-3570-4261-A38A-7273E860AEA3}">
      <dgm:prSet phldrT="[Text]"/>
      <dgm:spPr>
        <a:blipFill>
          <a:blip xmlns:r="http://schemas.openxmlformats.org/officeDocument/2006/relationships" r:embed="rId2"/>
          <a:stretch>
            <a:fillRect t="-2174" r="-1002"/>
          </a:stretch>
        </a:blipFill>
      </dgm:spPr>
      <dgm:t>
        <a:bodyPr/>
        <a:lstStyle/>
        <a:p>
          <a:r>
            <a:rPr lang="en-US">
              <a:noFill/>
            </a:rPr>
            <a:t> </a:t>
          </a:r>
        </a:p>
      </dgm:t>
    </dgm:pt>
    <dgm:pt modelId="{FFDD732E-E240-4F99-A440-B16CE4CD9C9C}" type="parTrans" cxnId="{35219D5C-2958-4D2D-BCCB-3B4EBBB79038}">
      <dgm:prSet/>
      <dgm:spPr/>
      <dgm:t>
        <a:bodyPr/>
        <a:lstStyle/>
        <a:p>
          <a:endParaRPr lang="en-US"/>
        </a:p>
      </dgm:t>
    </dgm:pt>
    <dgm:pt modelId="{3376D497-CFFF-4861-B48B-E96D12F84F24}" type="sibTrans" cxnId="{35219D5C-2958-4D2D-BCCB-3B4EBBB79038}">
      <dgm:prSet/>
      <dgm:spPr/>
      <dgm:t>
        <a:bodyPr/>
        <a:lstStyle/>
        <a:p>
          <a:endParaRPr lang="en-US"/>
        </a:p>
      </dgm:t>
    </dgm:pt>
    <dgm:pt modelId="{F5F10D5F-EA0D-43B2-8773-CAFC3CAA3102}" type="pres">
      <dgm:prSet presAssocID="{EBDCB6C9-0F8D-40BC-B63E-9E12540E090D}" presName="diagram" presStyleCnt="0">
        <dgm:presLayoutVars>
          <dgm:dir/>
          <dgm:resizeHandles val="exact"/>
        </dgm:presLayoutVars>
      </dgm:prSet>
      <dgm:spPr/>
    </dgm:pt>
    <dgm:pt modelId="{51754396-EA18-4C6A-B30C-C0C72C96C90B}" type="pres">
      <dgm:prSet presAssocID="{DCDF896F-1FBB-490D-957E-6578EE97C333}" presName="node" presStyleLbl="node1" presStyleIdx="0" presStyleCnt="2" custScaleX="221117">
        <dgm:presLayoutVars>
          <dgm:bulletEnabled val="1"/>
        </dgm:presLayoutVars>
      </dgm:prSet>
      <dgm:spPr/>
    </dgm:pt>
    <dgm:pt modelId="{58CC29D1-1254-4758-90F3-CB1D15BF571A}" type="pres">
      <dgm:prSet presAssocID="{7647266A-0937-43B3-B0BE-5EECD5B61119}" presName="sibTrans" presStyleCnt="0"/>
      <dgm:spPr/>
    </dgm:pt>
    <dgm:pt modelId="{2814AFDF-B356-4193-9269-B8A953CDD00F}" type="pres">
      <dgm:prSet presAssocID="{28DFE024-3570-4261-A38A-7273E860AEA3}" presName="node" presStyleLbl="node1" presStyleIdx="1" presStyleCnt="2" custScaleX="224531">
        <dgm:presLayoutVars>
          <dgm:bulletEnabled val="1"/>
        </dgm:presLayoutVars>
      </dgm:prSet>
      <dgm:spPr/>
    </dgm:pt>
  </dgm:ptLst>
  <dgm:cxnLst>
    <dgm:cxn modelId="{36514126-4EB3-4717-9A8A-3E4E8C7C181A}" type="presOf" srcId="{DCDF896F-1FBB-490D-957E-6578EE97C333}" destId="{51754396-EA18-4C6A-B30C-C0C72C96C90B}" srcOrd="0" destOrd="0" presId="urn:microsoft.com/office/officeart/2005/8/layout/default"/>
    <dgm:cxn modelId="{35219D5C-2958-4D2D-BCCB-3B4EBBB79038}" srcId="{EBDCB6C9-0F8D-40BC-B63E-9E12540E090D}" destId="{28DFE024-3570-4261-A38A-7273E860AEA3}" srcOrd="1" destOrd="0" parTransId="{FFDD732E-E240-4F99-A440-B16CE4CD9C9C}" sibTransId="{3376D497-CFFF-4861-B48B-E96D12F84F24}"/>
    <dgm:cxn modelId="{07483267-DC30-40CD-A1E0-337DF9BB304B}" type="presOf" srcId="{EBDCB6C9-0F8D-40BC-B63E-9E12540E090D}" destId="{F5F10D5F-EA0D-43B2-8773-CAFC3CAA3102}" srcOrd="0" destOrd="0" presId="urn:microsoft.com/office/officeart/2005/8/layout/default"/>
    <dgm:cxn modelId="{D7537A8C-0E01-43A0-970F-8582C472C2A7}" type="presOf" srcId="{28DFE024-3570-4261-A38A-7273E860AEA3}" destId="{2814AFDF-B356-4193-9269-B8A953CDD00F}" srcOrd="0" destOrd="0" presId="urn:microsoft.com/office/officeart/2005/8/layout/default"/>
    <dgm:cxn modelId="{859B87C1-4E4C-4429-AE6E-34BF9304D4AA}" srcId="{EBDCB6C9-0F8D-40BC-B63E-9E12540E090D}" destId="{DCDF896F-1FBB-490D-957E-6578EE97C333}" srcOrd="0" destOrd="0" parTransId="{C8BA4B80-7320-4B2C-AE55-290836705A33}" sibTransId="{7647266A-0937-43B3-B0BE-5EECD5B61119}"/>
    <dgm:cxn modelId="{4E4A4409-F576-4ACC-8EB4-6E40289BBF12}" type="presParOf" srcId="{F5F10D5F-EA0D-43B2-8773-CAFC3CAA3102}" destId="{51754396-EA18-4C6A-B30C-C0C72C96C90B}" srcOrd="0" destOrd="0" presId="urn:microsoft.com/office/officeart/2005/8/layout/default"/>
    <dgm:cxn modelId="{EF68E690-AE66-43C6-934D-B36C2FA1021F}" type="presParOf" srcId="{F5F10D5F-EA0D-43B2-8773-CAFC3CAA3102}" destId="{58CC29D1-1254-4758-90F3-CB1D15BF571A}" srcOrd="1" destOrd="0" presId="urn:microsoft.com/office/officeart/2005/8/layout/default"/>
    <dgm:cxn modelId="{C275AD49-AEEF-47C6-911E-A6B06671CE08}" type="presParOf" srcId="{F5F10D5F-EA0D-43B2-8773-CAFC3CAA3102}" destId="{2814AFDF-B356-4193-9269-B8A953CDD00F}" srcOrd="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D9282F-7756-4F23-B27E-D064B84FE155}">
      <dsp:nvSpPr>
        <dsp:cNvPr id="0" name=""/>
        <dsp:cNvSpPr/>
      </dsp:nvSpPr>
      <dsp:spPr>
        <a:xfrm>
          <a:off x="0" y="0"/>
          <a:ext cx="469773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21E3C7F-0AA8-4C14-B01C-BC7662EB52E9}">
      <dsp:nvSpPr>
        <dsp:cNvPr id="0" name=""/>
        <dsp:cNvSpPr/>
      </dsp:nvSpPr>
      <dsp:spPr>
        <a:xfrm>
          <a:off x="0" y="0"/>
          <a:ext cx="4697730" cy="27523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830" tIns="163830" rIns="163830" bIns="163830" numCol="1" spcCol="1270" anchor="t" anchorCtr="0">
          <a:noAutofit/>
        </a:bodyPr>
        <a:lstStyle/>
        <a:p>
          <a:pPr marL="0" lvl="0" indent="0" algn="l" defTabSz="1911350">
            <a:lnSpc>
              <a:spcPct val="90000"/>
            </a:lnSpc>
            <a:spcBef>
              <a:spcPct val="0"/>
            </a:spcBef>
            <a:spcAft>
              <a:spcPct val="35000"/>
            </a:spcAft>
            <a:buNone/>
          </a:pPr>
          <a:r>
            <a:rPr lang="en-US" sz="4300" kern="1200" dirty="0"/>
            <a:t>Any staff who administer chemotherapy drugs. </a:t>
          </a:r>
        </a:p>
      </dsp:txBody>
      <dsp:txXfrm>
        <a:off x="0" y="0"/>
        <a:ext cx="4697730" cy="2752343"/>
      </dsp:txXfrm>
    </dsp:sp>
    <dsp:sp modelId="{3D28F14C-9D03-4F18-9561-DABFE9966CE1}">
      <dsp:nvSpPr>
        <dsp:cNvPr id="0" name=""/>
        <dsp:cNvSpPr/>
      </dsp:nvSpPr>
      <dsp:spPr>
        <a:xfrm>
          <a:off x="0" y="2752343"/>
          <a:ext cx="4697730" cy="0"/>
        </a:xfrm>
        <a:prstGeom prst="line">
          <a:avLst/>
        </a:prstGeom>
        <a:solidFill>
          <a:schemeClr val="accent2">
            <a:hueOff val="-1446200"/>
            <a:satOff val="-9924"/>
            <a:lumOff val="5098"/>
            <a:alphaOff val="0"/>
          </a:schemeClr>
        </a:solidFill>
        <a:ln w="12700" cap="flat" cmpd="sng" algn="ctr">
          <a:solidFill>
            <a:schemeClr val="accent2">
              <a:hueOff val="-1446200"/>
              <a:satOff val="-9924"/>
              <a:lumOff val="509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BD87A2-4A06-4B14-B99F-B18C8508CA13}">
      <dsp:nvSpPr>
        <dsp:cNvPr id="0" name=""/>
        <dsp:cNvSpPr/>
      </dsp:nvSpPr>
      <dsp:spPr>
        <a:xfrm>
          <a:off x="0" y="2752343"/>
          <a:ext cx="4697730" cy="27523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830" tIns="163830" rIns="163830" bIns="163830" numCol="1" spcCol="1270" anchor="t" anchorCtr="0">
          <a:noAutofit/>
        </a:bodyPr>
        <a:lstStyle/>
        <a:p>
          <a:pPr marL="0" lvl="0" indent="0" algn="l" defTabSz="1911350">
            <a:lnSpc>
              <a:spcPct val="90000"/>
            </a:lnSpc>
            <a:spcBef>
              <a:spcPct val="0"/>
            </a:spcBef>
            <a:spcAft>
              <a:spcPct val="35000"/>
            </a:spcAft>
            <a:buNone/>
          </a:pPr>
          <a:r>
            <a:rPr lang="en-US" sz="4300" kern="1200" dirty="0"/>
            <a:t>These staff may include physicians and nurses.</a:t>
          </a:r>
        </a:p>
      </dsp:txBody>
      <dsp:txXfrm>
        <a:off x="0" y="2752343"/>
        <a:ext cx="4697730" cy="275234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2C5378-6B23-4BD7-8EE6-1AAB598BECF2}">
      <dsp:nvSpPr>
        <dsp:cNvPr id="0" name=""/>
        <dsp:cNvSpPr/>
      </dsp:nvSpPr>
      <dsp:spPr>
        <a:xfrm>
          <a:off x="0" y="545724"/>
          <a:ext cx="4697730" cy="5796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629DA5E-0A26-46A0-8E1E-8DE6EF651015}">
      <dsp:nvSpPr>
        <dsp:cNvPr id="0" name=""/>
        <dsp:cNvSpPr/>
      </dsp:nvSpPr>
      <dsp:spPr>
        <a:xfrm>
          <a:off x="234886" y="206243"/>
          <a:ext cx="3288411" cy="67896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4294" tIns="0" rIns="124294" bIns="0" numCol="1" spcCol="1270" anchor="ctr" anchorCtr="0">
          <a:noAutofit/>
        </a:bodyPr>
        <a:lstStyle/>
        <a:p>
          <a:pPr marL="0" lvl="0" indent="0" algn="l" defTabSz="1022350">
            <a:lnSpc>
              <a:spcPct val="90000"/>
            </a:lnSpc>
            <a:spcBef>
              <a:spcPct val="0"/>
            </a:spcBef>
            <a:spcAft>
              <a:spcPct val="35000"/>
            </a:spcAft>
            <a:buNone/>
          </a:pPr>
          <a:r>
            <a:rPr lang="en-US" sz="2300" kern="1200">
              <a:effectLst/>
              <a:latin typeface="+mn-lt"/>
              <a:ea typeface="+mn-ea"/>
              <a:cs typeface="+mn-cs"/>
            </a:rPr>
            <a:t>The drug vial(s)</a:t>
          </a:r>
          <a:endParaRPr lang="en-US" sz="2300" kern="1200"/>
        </a:p>
      </dsp:txBody>
      <dsp:txXfrm>
        <a:off x="268030" y="239387"/>
        <a:ext cx="3222123" cy="612672"/>
      </dsp:txXfrm>
    </dsp:sp>
    <dsp:sp modelId="{4CD6EB96-BDA6-4A78-9E3B-A4735EA888B4}">
      <dsp:nvSpPr>
        <dsp:cNvPr id="0" name=""/>
        <dsp:cNvSpPr/>
      </dsp:nvSpPr>
      <dsp:spPr>
        <a:xfrm>
          <a:off x="0" y="1589004"/>
          <a:ext cx="4697730" cy="579600"/>
        </a:xfrm>
        <a:prstGeom prst="rect">
          <a:avLst/>
        </a:prstGeom>
        <a:solidFill>
          <a:schemeClr val="lt1">
            <a:alpha val="90000"/>
            <a:hueOff val="0"/>
            <a:satOff val="0"/>
            <a:lumOff val="0"/>
            <a:alphaOff val="0"/>
          </a:schemeClr>
        </a:solidFill>
        <a:ln w="12700" cap="flat" cmpd="sng" algn="ctr">
          <a:solidFill>
            <a:schemeClr val="accent5">
              <a:hueOff val="196862"/>
              <a:satOff val="10572"/>
              <a:lumOff val="-3823"/>
              <a:alphaOff val="0"/>
            </a:schemeClr>
          </a:solidFill>
          <a:prstDash val="solid"/>
          <a:miter lim="800000"/>
        </a:ln>
        <a:effectLst/>
      </dsp:spPr>
      <dsp:style>
        <a:lnRef idx="2">
          <a:scrgbClr r="0" g="0" b="0"/>
        </a:lnRef>
        <a:fillRef idx="1">
          <a:scrgbClr r="0" g="0" b="0"/>
        </a:fillRef>
        <a:effectRef idx="0">
          <a:scrgbClr r="0" g="0" b="0"/>
        </a:effectRef>
        <a:fontRef idx="minor"/>
      </dsp:style>
    </dsp:sp>
    <dsp:sp modelId="{55EF6711-9B9A-47C4-841C-3E6F6F612414}">
      <dsp:nvSpPr>
        <dsp:cNvPr id="0" name=""/>
        <dsp:cNvSpPr/>
      </dsp:nvSpPr>
      <dsp:spPr>
        <a:xfrm>
          <a:off x="234886" y="1249523"/>
          <a:ext cx="3288411" cy="678960"/>
        </a:xfrm>
        <a:prstGeom prst="roundRect">
          <a:avLst/>
        </a:prstGeom>
        <a:solidFill>
          <a:schemeClr val="accent5">
            <a:hueOff val="196862"/>
            <a:satOff val="10572"/>
            <a:lumOff val="-382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4294" tIns="0" rIns="124294" bIns="0" numCol="1" spcCol="1270" anchor="ctr" anchorCtr="0">
          <a:noAutofit/>
        </a:bodyPr>
        <a:lstStyle/>
        <a:p>
          <a:pPr marL="0" lvl="0" indent="0" algn="l" defTabSz="1022350">
            <a:lnSpc>
              <a:spcPct val="90000"/>
            </a:lnSpc>
            <a:spcBef>
              <a:spcPct val="0"/>
            </a:spcBef>
            <a:spcAft>
              <a:spcPct val="35000"/>
            </a:spcAft>
            <a:buNone/>
          </a:pPr>
          <a:r>
            <a:rPr lang="en-US" sz="2300" kern="1200">
              <a:effectLst/>
              <a:latin typeface="+mn-lt"/>
              <a:ea typeface="+mn-ea"/>
              <a:cs typeface="+mn-cs"/>
            </a:rPr>
            <a:t>Concentration</a:t>
          </a:r>
          <a:endParaRPr lang="en-US" sz="2300" kern="1200"/>
        </a:p>
      </dsp:txBody>
      <dsp:txXfrm>
        <a:off x="268030" y="1282667"/>
        <a:ext cx="3222123" cy="612672"/>
      </dsp:txXfrm>
    </dsp:sp>
    <dsp:sp modelId="{3DB0E856-AEEC-4AAC-AA4C-653B0E65E069}">
      <dsp:nvSpPr>
        <dsp:cNvPr id="0" name=""/>
        <dsp:cNvSpPr/>
      </dsp:nvSpPr>
      <dsp:spPr>
        <a:xfrm>
          <a:off x="0" y="2632284"/>
          <a:ext cx="4697730" cy="579600"/>
        </a:xfrm>
        <a:prstGeom prst="rect">
          <a:avLst/>
        </a:prstGeom>
        <a:solidFill>
          <a:schemeClr val="lt1">
            <a:alpha val="90000"/>
            <a:hueOff val="0"/>
            <a:satOff val="0"/>
            <a:lumOff val="0"/>
            <a:alphaOff val="0"/>
          </a:schemeClr>
        </a:solidFill>
        <a:ln w="12700" cap="flat" cmpd="sng" algn="ctr">
          <a:solidFill>
            <a:schemeClr val="accent5">
              <a:hueOff val="393725"/>
              <a:satOff val="21144"/>
              <a:lumOff val="-7647"/>
              <a:alphaOff val="0"/>
            </a:schemeClr>
          </a:solidFill>
          <a:prstDash val="solid"/>
          <a:miter lim="800000"/>
        </a:ln>
        <a:effectLst/>
      </dsp:spPr>
      <dsp:style>
        <a:lnRef idx="2">
          <a:scrgbClr r="0" g="0" b="0"/>
        </a:lnRef>
        <a:fillRef idx="1">
          <a:scrgbClr r="0" g="0" b="0"/>
        </a:fillRef>
        <a:effectRef idx="0">
          <a:scrgbClr r="0" g="0" b="0"/>
        </a:effectRef>
        <a:fontRef idx="minor"/>
      </dsp:style>
    </dsp:sp>
    <dsp:sp modelId="{12E1CD70-CED4-4586-AA67-999A186350A8}">
      <dsp:nvSpPr>
        <dsp:cNvPr id="0" name=""/>
        <dsp:cNvSpPr/>
      </dsp:nvSpPr>
      <dsp:spPr>
        <a:xfrm>
          <a:off x="234886" y="2292804"/>
          <a:ext cx="3288411" cy="678960"/>
        </a:xfrm>
        <a:prstGeom prst="roundRect">
          <a:avLst/>
        </a:prstGeom>
        <a:solidFill>
          <a:schemeClr val="accent5">
            <a:hueOff val="393725"/>
            <a:satOff val="21144"/>
            <a:lumOff val="-764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4294" tIns="0" rIns="124294" bIns="0" numCol="1" spcCol="1270" anchor="ctr" anchorCtr="0">
          <a:noAutofit/>
        </a:bodyPr>
        <a:lstStyle/>
        <a:p>
          <a:pPr marL="0" lvl="0" indent="0" algn="l" defTabSz="1022350">
            <a:lnSpc>
              <a:spcPct val="90000"/>
            </a:lnSpc>
            <a:spcBef>
              <a:spcPct val="0"/>
            </a:spcBef>
            <a:spcAft>
              <a:spcPct val="35000"/>
            </a:spcAft>
            <a:buNone/>
          </a:pPr>
          <a:r>
            <a:rPr lang="en-US" sz="2300" kern="1200">
              <a:effectLst/>
              <a:latin typeface="+mn-lt"/>
              <a:ea typeface="+mn-ea"/>
              <a:cs typeface="+mn-cs"/>
            </a:rPr>
            <a:t>Drug volume or weight</a:t>
          </a:r>
          <a:endParaRPr lang="en-US" sz="2300" kern="1200"/>
        </a:p>
      </dsp:txBody>
      <dsp:txXfrm>
        <a:off x="268030" y="2325948"/>
        <a:ext cx="3222123" cy="612672"/>
      </dsp:txXfrm>
    </dsp:sp>
    <dsp:sp modelId="{3A754BFD-44BC-4CBE-A449-E03BCDDAF0DC}">
      <dsp:nvSpPr>
        <dsp:cNvPr id="0" name=""/>
        <dsp:cNvSpPr/>
      </dsp:nvSpPr>
      <dsp:spPr>
        <a:xfrm>
          <a:off x="0" y="3675564"/>
          <a:ext cx="4697730" cy="579600"/>
        </a:xfrm>
        <a:prstGeom prst="rect">
          <a:avLst/>
        </a:prstGeom>
        <a:solidFill>
          <a:schemeClr val="lt1">
            <a:alpha val="90000"/>
            <a:hueOff val="0"/>
            <a:satOff val="0"/>
            <a:lumOff val="0"/>
            <a:alphaOff val="0"/>
          </a:schemeClr>
        </a:solidFill>
        <a:ln w="12700" cap="flat" cmpd="sng" algn="ctr">
          <a:solidFill>
            <a:schemeClr val="accent5">
              <a:hueOff val="590587"/>
              <a:satOff val="31716"/>
              <a:lumOff val="-1147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F3D2609-A354-4E16-A27B-9E222BC55BE0}">
      <dsp:nvSpPr>
        <dsp:cNvPr id="0" name=""/>
        <dsp:cNvSpPr/>
      </dsp:nvSpPr>
      <dsp:spPr>
        <a:xfrm>
          <a:off x="234886" y="3336084"/>
          <a:ext cx="3288411" cy="678960"/>
        </a:xfrm>
        <a:prstGeom prst="roundRect">
          <a:avLst/>
        </a:prstGeom>
        <a:solidFill>
          <a:schemeClr val="accent5">
            <a:hueOff val="590587"/>
            <a:satOff val="31716"/>
            <a:lumOff val="-1147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4294" tIns="0" rIns="124294" bIns="0" numCol="1" spcCol="1270" anchor="ctr" anchorCtr="0">
          <a:noAutofit/>
        </a:bodyPr>
        <a:lstStyle/>
        <a:p>
          <a:pPr marL="0" lvl="0" indent="0" algn="l" defTabSz="1022350">
            <a:lnSpc>
              <a:spcPct val="90000"/>
            </a:lnSpc>
            <a:spcBef>
              <a:spcPct val="0"/>
            </a:spcBef>
            <a:spcAft>
              <a:spcPct val="35000"/>
            </a:spcAft>
            <a:buNone/>
          </a:pPr>
          <a:r>
            <a:rPr lang="en-US" sz="2300" kern="1200" dirty="0">
              <a:effectLst/>
              <a:latin typeface="+mn-lt"/>
              <a:ea typeface="+mn-ea"/>
              <a:cs typeface="+mn-cs"/>
            </a:rPr>
            <a:t>Diluent type and volume</a:t>
          </a:r>
          <a:endParaRPr lang="en-US" sz="2300" kern="1200" dirty="0"/>
        </a:p>
      </dsp:txBody>
      <dsp:txXfrm>
        <a:off x="268030" y="3369228"/>
        <a:ext cx="3222123" cy="612672"/>
      </dsp:txXfrm>
    </dsp:sp>
    <dsp:sp modelId="{ABE471CC-BB2D-4FC6-8F53-F3E0D87A56D9}">
      <dsp:nvSpPr>
        <dsp:cNvPr id="0" name=""/>
        <dsp:cNvSpPr/>
      </dsp:nvSpPr>
      <dsp:spPr>
        <a:xfrm>
          <a:off x="0" y="4718844"/>
          <a:ext cx="4697730" cy="579600"/>
        </a:xfrm>
        <a:prstGeom prst="rect">
          <a:avLst/>
        </a:prstGeom>
        <a:solidFill>
          <a:schemeClr val="lt1">
            <a:alpha val="90000"/>
            <a:hueOff val="0"/>
            <a:satOff val="0"/>
            <a:lumOff val="0"/>
            <a:alphaOff val="0"/>
          </a:schemeClr>
        </a:solidFill>
        <a:ln w="12700" cap="flat" cmpd="sng" algn="ctr">
          <a:solidFill>
            <a:schemeClr val="accent5">
              <a:hueOff val="787450"/>
              <a:satOff val="42288"/>
              <a:lumOff val="-15294"/>
              <a:alphaOff val="0"/>
            </a:schemeClr>
          </a:solidFill>
          <a:prstDash val="solid"/>
          <a:miter lim="800000"/>
        </a:ln>
        <a:effectLst/>
      </dsp:spPr>
      <dsp:style>
        <a:lnRef idx="2">
          <a:scrgbClr r="0" g="0" b="0"/>
        </a:lnRef>
        <a:fillRef idx="1">
          <a:scrgbClr r="0" g="0" b="0"/>
        </a:fillRef>
        <a:effectRef idx="0">
          <a:scrgbClr r="0" g="0" b="0"/>
        </a:effectRef>
        <a:fontRef idx="minor"/>
      </dsp:style>
    </dsp:sp>
    <dsp:sp modelId="{3B177F79-2E6B-4F94-9FE5-1402D61E1AD0}">
      <dsp:nvSpPr>
        <dsp:cNvPr id="0" name=""/>
        <dsp:cNvSpPr/>
      </dsp:nvSpPr>
      <dsp:spPr>
        <a:xfrm>
          <a:off x="234886" y="4379364"/>
          <a:ext cx="3288411" cy="678960"/>
        </a:xfrm>
        <a:prstGeom prst="roundRect">
          <a:avLst/>
        </a:prstGeom>
        <a:solidFill>
          <a:schemeClr val="accent5">
            <a:hueOff val="787450"/>
            <a:satOff val="42288"/>
            <a:lumOff val="-1529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4294" tIns="0" rIns="124294" bIns="0" numCol="1" spcCol="1270" anchor="ctr" anchorCtr="0">
          <a:noAutofit/>
        </a:bodyPr>
        <a:lstStyle/>
        <a:p>
          <a:pPr marL="0" lvl="0" indent="0" algn="l" defTabSz="1022350">
            <a:lnSpc>
              <a:spcPct val="90000"/>
            </a:lnSpc>
            <a:spcBef>
              <a:spcPct val="0"/>
            </a:spcBef>
            <a:spcAft>
              <a:spcPct val="35000"/>
            </a:spcAft>
            <a:buNone/>
          </a:pPr>
          <a:r>
            <a:rPr lang="en-US" sz="2300" kern="1200">
              <a:effectLst/>
              <a:latin typeface="+mn-lt"/>
              <a:ea typeface="+mn-ea"/>
              <a:cs typeface="+mn-cs"/>
            </a:rPr>
            <a:t>Administration fluid type</a:t>
          </a:r>
          <a:endParaRPr lang="en-US" sz="2300" kern="1200"/>
        </a:p>
      </dsp:txBody>
      <dsp:txXfrm>
        <a:off x="268030" y="4412508"/>
        <a:ext cx="3222123" cy="61267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1B7861-431E-45AF-BB4A-ACC4A8FE1903}">
      <dsp:nvSpPr>
        <dsp:cNvPr id="0" name=""/>
        <dsp:cNvSpPr/>
      </dsp:nvSpPr>
      <dsp:spPr>
        <a:xfrm rot="5400000">
          <a:off x="5053192" y="-1907091"/>
          <a:ext cx="1202456" cy="5321808"/>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t>Define treatment approaches that utilize chemotherapies.</a:t>
          </a:r>
        </a:p>
      </dsp:txBody>
      <dsp:txXfrm rot="-5400000">
        <a:off x="2993517" y="211283"/>
        <a:ext cx="5263109" cy="1085058"/>
      </dsp:txXfrm>
    </dsp:sp>
    <dsp:sp modelId="{F0AD466F-9967-4929-9167-7F526CF8D527}">
      <dsp:nvSpPr>
        <dsp:cNvPr id="0" name=""/>
        <dsp:cNvSpPr/>
      </dsp:nvSpPr>
      <dsp:spPr>
        <a:xfrm>
          <a:off x="0" y="2277"/>
          <a:ext cx="2993517" cy="150307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r>
            <a:rPr lang="en-US" sz="3100" kern="1200" dirty="0"/>
            <a:t>Treatment Approaches</a:t>
          </a:r>
        </a:p>
      </dsp:txBody>
      <dsp:txXfrm>
        <a:off x="73374" y="75651"/>
        <a:ext cx="2846769" cy="1356323"/>
      </dsp:txXfrm>
    </dsp:sp>
    <dsp:sp modelId="{775CC195-7949-4BDC-9718-D651813AD1CD}">
      <dsp:nvSpPr>
        <dsp:cNvPr id="0" name=""/>
        <dsp:cNvSpPr/>
      </dsp:nvSpPr>
      <dsp:spPr>
        <a:xfrm rot="5400000">
          <a:off x="5053192" y="-319439"/>
          <a:ext cx="1202456" cy="5321808"/>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t>Demonstrate the methods of dosing.</a:t>
          </a:r>
        </a:p>
        <a:p>
          <a:pPr marL="228600" lvl="1" indent="-228600" algn="l" defTabSz="889000">
            <a:lnSpc>
              <a:spcPct val="90000"/>
            </a:lnSpc>
            <a:spcBef>
              <a:spcPct val="0"/>
            </a:spcBef>
            <a:spcAft>
              <a:spcPct val="15000"/>
            </a:spcAft>
            <a:buChar char="•"/>
          </a:pPr>
          <a:r>
            <a:rPr lang="en-US" sz="2000" kern="1200" dirty="0"/>
            <a:t>Explain the sequence of treatment. </a:t>
          </a:r>
        </a:p>
      </dsp:txBody>
      <dsp:txXfrm rot="-5400000">
        <a:off x="2993517" y="1798935"/>
        <a:ext cx="5263109" cy="1085058"/>
      </dsp:txXfrm>
    </dsp:sp>
    <dsp:sp modelId="{F3A8F446-78DD-4142-BCAB-07B871D9C6ED}">
      <dsp:nvSpPr>
        <dsp:cNvPr id="0" name=""/>
        <dsp:cNvSpPr/>
      </dsp:nvSpPr>
      <dsp:spPr>
        <a:xfrm>
          <a:off x="0" y="1580501"/>
          <a:ext cx="2993517" cy="150307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r>
            <a:rPr lang="en-US" sz="3100" kern="1200" dirty="0"/>
            <a:t>Treatment Dose Calculations</a:t>
          </a:r>
        </a:p>
      </dsp:txBody>
      <dsp:txXfrm>
        <a:off x="73374" y="1653875"/>
        <a:ext cx="2846769" cy="1356323"/>
      </dsp:txXfrm>
    </dsp:sp>
    <dsp:sp modelId="{54268FAB-306B-42A9-9461-E1867E6F0A8C}">
      <dsp:nvSpPr>
        <dsp:cNvPr id="0" name=""/>
        <dsp:cNvSpPr/>
      </dsp:nvSpPr>
      <dsp:spPr>
        <a:xfrm rot="5400000">
          <a:off x="5053192" y="1249358"/>
          <a:ext cx="1202456" cy="5321808"/>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t>Identify items that should be included in a treatment order. </a:t>
          </a:r>
        </a:p>
        <a:p>
          <a:pPr marL="228600" lvl="1" indent="-228600" algn="l" defTabSz="889000">
            <a:lnSpc>
              <a:spcPct val="90000"/>
            </a:lnSpc>
            <a:spcBef>
              <a:spcPct val="0"/>
            </a:spcBef>
            <a:spcAft>
              <a:spcPct val="15000"/>
            </a:spcAft>
            <a:buChar char="•"/>
          </a:pPr>
          <a:r>
            <a:rPr lang="en-US" sz="2000" kern="1200" dirty="0"/>
            <a:t>Explain the verification process of the orders.</a:t>
          </a:r>
        </a:p>
      </dsp:txBody>
      <dsp:txXfrm rot="-5400000">
        <a:off x="2993517" y="3367733"/>
        <a:ext cx="5263109" cy="1085058"/>
      </dsp:txXfrm>
    </dsp:sp>
    <dsp:sp modelId="{E8936E79-8ABE-4F58-B412-9BD731406E86}">
      <dsp:nvSpPr>
        <dsp:cNvPr id="0" name=""/>
        <dsp:cNvSpPr/>
      </dsp:nvSpPr>
      <dsp:spPr>
        <a:xfrm>
          <a:off x="0" y="3158726"/>
          <a:ext cx="2993517" cy="150307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Font typeface="+mj-lt"/>
            <a:buNone/>
          </a:pPr>
          <a:r>
            <a:rPr lang="en-US" sz="3100" b="0" kern="1200" dirty="0"/>
            <a:t>Treatment Plan Verification  </a:t>
          </a:r>
        </a:p>
      </dsp:txBody>
      <dsp:txXfrm>
        <a:off x="73374" y="3232100"/>
        <a:ext cx="2846769" cy="135632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F7F43D-43CC-4F82-8E72-7005C9A03596}">
      <dsp:nvSpPr>
        <dsp:cNvPr id="0" name=""/>
        <dsp:cNvSpPr/>
      </dsp:nvSpPr>
      <dsp:spPr>
        <a:xfrm>
          <a:off x="0" y="189741"/>
          <a:ext cx="5605629" cy="62361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1" kern="1200" dirty="0">
              <a:solidFill>
                <a:schemeClr val="bg1"/>
              </a:solidFill>
              <a:latin typeface="+mn-lt"/>
              <a:ea typeface="+mj-ea"/>
              <a:cs typeface="+mj-cs"/>
            </a:rPr>
            <a:t>Neoadjuvant Therapy </a:t>
          </a:r>
          <a:endParaRPr lang="en-US" sz="2600" b="1" kern="1200" dirty="0">
            <a:solidFill>
              <a:schemeClr val="bg1"/>
            </a:solidFill>
            <a:latin typeface="+mn-lt"/>
          </a:endParaRPr>
        </a:p>
      </dsp:txBody>
      <dsp:txXfrm>
        <a:off x="30442" y="220183"/>
        <a:ext cx="5544745" cy="562726"/>
      </dsp:txXfrm>
    </dsp:sp>
    <dsp:sp modelId="{F495E710-6023-490B-907A-6B882AFE1B2D}">
      <dsp:nvSpPr>
        <dsp:cNvPr id="0" name=""/>
        <dsp:cNvSpPr/>
      </dsp:nvSpPr>
      <dsp:spPr>
        <a:xfrm>
          <a:off x="0" y="813351"/>
          <a:ext cx="5605629" cy="9149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979"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US" sz="2000" kern="1200" dirty="0">
              <a:latin typeface="+mn-lt"/>
              <a:ea typeface="+mn-ea"/>
              <a:cs typeface="+mn-cs"/>
            </a:rPr>
            <a:t>Treatment given as a first step to shrink a tumor before the main treatment, usually surgery, is given.</a:t>
          </a:r>
          <a:endParaRPr lang="en-US" sz="2000" kern="1200" dirty="0"/>
        </a:p>
      </dsp:txBody>
      <dsp:txXfrm>
        <a:off x="0" y="813351"/>
        <a:ext cx="5605629" cy="914940"/>
      </dsp:txXfrm>
    </dsp:sp>
    <dsp:sp modelId="{8F3292EE-3820-47C5-9B0D-1A124A825445}">
      <dsp:nvSpPr>
        <dsp:cNvPr id="0" name=""/>
        <dsp:cNvSpPr/>
      </dsp:nvSpPr>
      <dsp:spPr>
        <a:xfrm>
          <a:off x="0" y="1728291"/>
          <a:ext cx="5605629" cy="62361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1" kern="1200" dirty="0"/>
            <a:t>Adjuvant Therapy </a:t>
          </a:r>
        </a:p>
      </dsp:txBody>
      <dsp:txXfrm>
        <a:off x="30442" y="1758733"/>
        <a:ext cx="5544745" cy="562726"/>
      </dsp:txXfrm>
    </dsp:sp>
    <dsp:sp modelId="{4AC7BC36-0E05-436E-8887-3D758C353A2B}">
      <dsp:nvSpPr>
        <dsp:cNvPr id="0" name=""/>
        <dsp:cNvSpPr/>
      </dsp:nvSpPr>
      <dsp:spPr>
        <a:xfrm>
          <a:off x="0" y="2351902"/>
          <a:ext cx="5605629" cy="9149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979"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US" sz="2000" kern="1200" dirty="0"/>
            <a:t>Additional cancer treatment given after the primary treatment to lower the risk that the cancer will come back. </a:t>
          </a:r>
        </a:p>
      </dsp:txBody>
      <dsp:txXfrm>
        <a:off x="0" y="2351902"/>
        <a:ext cx="5605629" cy="914940"/>
      </dsp:txXfrm>
    </dsp:sp>
    <dsp:sp modelId="{B6BEB81E-C4BC-424F-AD98-23EDB53CA92F}">
      <dsp:nvSpPr>
        <dsp:cNvPr id="0" name=""/>
        <dsp:cNvSpPr/>
      </dsp:nvSpPr>
      <dsp:spPr>
        <a:xfrm>
          <a:off x="0" y="3266842"/>
          <a:ext cx="5605629" cy="62361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1" kern="1200" dirty="0">
              <a:solidFill>
                <a:schemeClr val="bg1"/>
              </a:solidFill>
              <a:effectLst/>
              <a:latin typeface="+mn-lt"/>
              <a:ea typeface="+mn-ea"/>
              <a:cs typeface="+mn-cs"/>
            </a:rPr>
            <a:t>Concurrent Chemoradiation </a:t>
          </a:r>
        </a:p>
      </dsp:txBody>
      <dsp:txXfrm>
        <a:off x="30442" y="3297284"/>
        <a:ext cx="5544745" cy="562726"/>
      </dsp:txXfrm>
    </dsp:sp>
    <dsp:sp modelId="{336C6115-BCF1-4AB3-AD90-8BF552171B51}">
      <dsp:nvSpPr>
        <dsp:cNvPr id="0" name=""/>
        <dsp:cNvSpPr/>
      </dsp:nvSpPr>
      <dsp:spPr>
        <a:xfrm>
          <a:off x="0" y="3890452"/>
          <a:ext cx="5605629" cy="6323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979"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US" sz="2000" kern="1200" dirty="0">
              <a:solidFill>
                <a:schemeClr val="tx1"/>
              </a:solidFill>
              <a:effectLst/>
              <a:latin typeface="+mn-lt"/>
              <a:ea typeface="+mn-ea"/>
              <a:cs typeface="+mn-cs"/>
            </a:rPr>
            <a:t>Treatment that combines chemotherapy with radiation therapy and is given at the same time. </a:t>
          </a:r>
        </a:p>
      </dsp:txBody>
      <dsp:txXfrm>
        <a:off x="0" y="3890452"/>
        <a:ext cx="5605629" cy="632385"/>
      </dsp:txXfrm>
    </dsp:sp>
    <dsp:sp modelId="{B9984B4F-A102-4CCA-8DA8-4DB2E4588C5C}">
      <dsp:nvSpPr>
        <dsp:cNvPr id="0" name=""/>
        <dsp:cNvSpPr/>
      </dsp:nvSpPr>
      <dsp:spPr>
        <a:xfrm>
          <a:off x="0" y="4522837"/>
          <a:ext cx="5605629" cy="62361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1" kern="1200" dirty="0">
              <a:solidFill>
                <a:schemeClr val="bg1"/>
              </a:solidFill>
              <a:effectLst/>
              <a:latin typeface="+mn-lt"/>
              <a:ea typeface="+mn-ea"/>
              <a:cs typeface="+mn-cs"/>
            </a:rPr>
            <a:t>Immunosuppression </a:t>
          </a:r>
        </a:p>
      </dsp:txBody>
      <dsp:txXfrm>
        <a:off x="30442" y="4553279"/>
        <a:ext cx="5544745" cy="562726"/>
      </dsp:txXfrm>
    </dsp:sp>
    <dsp:sp modelId="{72389D5C-B551-45FA-90C1-09C3C9B8127A}">
      <dsp:nvSpPr>
        <dsp:cNvPr id="0" name=""/>
        <dsp:cNvSpPr/>
      </dsp:nvSpPr>
      <dsp:spPr>
        <a:xfrm>
          <a:off x="0" y="5146447"/>
          <a:ext cx="5605629" cy="6323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979"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US" sz="2000" kern="1200" dirty="0">
              <a:solidFill>
                <a:schemeClr val="tx1"/>
              </a:solidFill>
              <a:effectLst/>
              <a:latin typeface="+mn-lt"/>
              <a:ea typeface="+mn-ea"/>
              <a:cs typeface="+mn-cs"/>
            </a:rPr>
            <a:t>Suppression of the body's immune system and its ability to fight infections and other diseases.</a:t>
          </a:r>
        </a:p>
      </dsp:txBody>
      <dsp:txXfrm>
        <a:off x="0" y="5146447"/>
        <a:ext cx="5605629" cy="63238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E2AE10-8C9E-4837-8059-7376F9D0BBEE}">
      <dsp:nvSpPr>
        <dsp:cNvPr id="0" name=""/>
        <dsp:cNvSpPr/>
      </dsp:nvSpPr>
      <dsp:spPr>
        <a:xfrm>
          <a:off x="1317017" y="1110173"/>
          <a:ext cx="1050533" cy="71"/>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0DD52C5-C271-4C99-B121-0E386BAA39DA}">
      <dsp:nvSpPr>
        <dsp:cNvPr id="0" name=""/>
        <dsp:cNvSpPr/>
      </dsp:nvSpPr>
      <dsp:spPr>
        <a:xfrm>
          <a:off x="2430582" y="1021944"/>
          <a:ext cx="120811" cy="226531"/>
        </a:xfrm>
        <a:prstGeom prst="chevron">
          <a:avLst>
            <a:gd name="adj" fmla="val 9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B8F1BE1-F62F-4FC5-A3B6-D381EFBE0BD0}">
      <dsp:nvSpPr>
        <dsp:cNvPr id="0" name=""/>
        <dsp:cNvSpPr/>
      </dsp:nvSpPr>
      <dsp:spPr>
        <a:xfrm>
          <a:off x="638162" y="562670"/>
          <a:ext cx="1095076" cy="1095076"/>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495" tIns="42495" rIns="42495" bIns="42495" numCol="1" spcCol="1270" anchor="ctr" anchorCtr="0">
          <a:noAutofit/>
        </a:bodyPr>
        <a:lstStyle/>
        <a:p>
          <a:pPr marL="0" lvl="0" indent="0" algn="ctr" defTabSz="2089150">
            <a:lnSpc>
              <a:spcPct val="90000"/>
            </a:lnSpc>
            <a:spcBef>
              <a:spcPct val="0"/>
            </a:spcBef>
            <a:spcAft>
              <a:spcPct val="35000"/>
            </a:spcAft>
            <a:buNone/>
          </a:pPr>
          <a:endParaRPr lang="en-US" sz="4700" kern="1200" dirty="0"/>
        </a:p>
      </dsp:txBody>
      <dsp:txXfrm>
        <a:off x="798532" y="723040"/>
        <a:ext cx="774336" cy="774336"/>
      </dsp:txXfrm>
    </dsp:sp>
    <dsp:sp modelId="{CE03D4E4-8AB6-4D33-B4E1-69B3EAA5322C}">
      <dsp:nvSpPr>
        <dsp:cNvPr id="0" name=""/>
        <dsp:cNvSpPr/>
      </dsp:nvSpPr>
      <dsp:spPr>
        <a:xfrm>
          <a:off x="3850" y="1823328"/>
          <a:ext cx="2363699" cy="1965600"/>
        </a:xfrm>
        <a:prstGeom prst="upArrowCallout">
          <a:avLst>
            <a:gd name="adj1" fmla="val 50000"/>
            <a:gd name="adj2" fmla="val 20000"/>
            <a:gd name="adj3" fmla="val 20000"/>
            <a:gd name="adj4" fmla="val 10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6451" tIns="165100" rIns="186451" bIns="165100" numCol="1" spcCol="1270" anchor="t" anchorCtr="0">
          <a:noAutofit/>
        </a:bodyPr>
        <a:lstStyle/>
        <a:p>
          <a:pPr marL="0" lvl="0" indent="0" algn="l" defTabSz="1422400">
            <a:lnSpc>
              <a:spcPct val="90000"/>
            </a:lnSpc>
            <a:spcBef>
              <a:spcPct val="0"/>
            </a:spcBef>
            <a:spcAft>
              <a:spcPct val="35000"/>
            </a:spcAft>
            <a:buNone/>
          </a:pPr>
          <a:r>
            <a:rPr lang="en-US" sz="3200" kern="1200" dirty="0"/>
            <a:t>Cycle 1</a:t>
          </a:r>
        </a:p>
      </dsp:txBody>
      <dsp:txXfrm>
        <a:off x="3850" y="2216448"/>
        <a:ext cx="2363699" cy="1572480"/>
      </dsp:txXfrm>
    </dsp:sp>
    <dsp:sp modelId="{D92791A6-85E2-4563-8D8B-F8ED9F9BEBDD}">
      <dsp:nvSpPr>
        <dsp:cNvPr id="0" name=""/>
        <dsp:cNvSpPr/>
      </dsp:nvSpPr>
      <dsp:spPr>
        <a:xfrm>
          <a:off x="2630183" y="1109911"/>
          <a:ext cx="2363699" cy="71"/>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B31544C-108F-4A4D-B998-E422A986FF17}">
      <dsp:nvSpPr>
        <dsp:cNvPr id="0" name=""/>
        <dsp:cNvSpPr/>
      </dsp:nvSpPr>
      <dsp:spPr>
        <a:xfrm>
          <a:off x="5056915" y="1021702"/>
          <a:ext cx="120811" cy="226864"/>
        </a:xfrm>
        <a:prstGeom prst="chevron">
          <a:avLst>
            <a:gd name="adj" fmla="val 9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80A74C6-D908-431D-9C83-AE1439126760}">
      <dsp:nvSpPr>
        <dsp:cNvPr id="0" name=""/>
        <dsp:cNvSpPr/>
      </dsp:nvSpPr>
      <dsp:spPr>
        <a:xfrm>
          <a:off x="3264495" y="562409"/>
          <a:ext cx="1095076" cy="1095076"/>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495" tIns="42495" rIns="42495" bIns="42495" numCol="1" spcCol="1270" anchor="ctr" anchorCtr="0">
          <a:noAutofit/>
        </a:bodyPr>
        <a:lstStyle/>
        <a:p>
          <a:pPr marL="0" lvl="0" indent="0" algn="ctr" defTabSz="2178050">
            <a:lnSpc>
              <a:spcPct val="90000"/>
            </a:lnSpc>
            <a:spcBef>
              <a:spcPct val="0"/>
            </a:spcBef>
            <a:spcAft>
              <a:spcPct val="35000"/>
            </a:spcAft>
            <a:buNone/>
          </a:pPr>
          <a:endParaRPr lang="en-US" sz="4900" kern="1200" dirty="0"/>
        </a:p>
      </dsp:txBody>
      <dsp:txXfrm>
        <a:off x="3424865" y="722779"/>
        <a:ext cx="774336" cy="774336"/>
      </dsp:txXfrm>
    </dsp:sp>
    <dsp:sp modelId="{6259B781-B2B9-4F40-A120-68E4B2E6E48E}">
      <dsp:nvSpPr>
        <dsp:cNvPr id="0" name=""/>
        <dsp:cNvSpPr/>
      </dsp:nvSpPr>
      <dsp:spPr>
        <a:xfrm>
          <a:off x="2630183" y="1823048"/>
          <a:ext cx="2363699" cy="1965600"/>
        </a:xfrm>
        <a:prstGeom prst="upArrowCallout">
          <a:avLst>
            <a:gd name="adj1" fmla="val 50000"/>
            <a:gd name="adj2" fmla="val 20000"/>
            <a:gd name="adj3" fmla="val 20000"/>
            <a:gd name="adj4" fmla="val 10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6451" tIns="165100" rIns="186451" bIns="165100" numCol="1" spcCol="1270" anchor="t" anchorCtr="0">
          <a:noAutofit/>
        </a:bodyPr>
        <a:lstStyle/>
        <a:p>
          <a:pPr marL="0" lvl="0" indent="0" algn="l" defTabSz="1422400">
            <a:lnSpc>
              <a:spcPct val="90000"/>
            </a:lnSpc>
            <a:spcBef>
              <a:spcPct val="0"/>
            </a:spcBef>
            <a:spcAft>
              <a:spcPct val="35000"/>
            </a:spcAft>
            <a:buNone/>
          </a:pPr>
          <a:r>
            <a:rPr lang="en-US" sz="3200" kern="1200"/>
            <a:t>Cycle 2</a:t>
          </a:r>
        </a:p>
      </dsp:txBody>
      <dsp:txXfrm>
        <a:off x="2630183" y="2216168"/>
        <a:ext cx="2363699" cy="1572480"/>
      </dsp:txXfrm>
    </dsp:sp>
    <dsp:sp modelId="{02230260-26B8-47A2-9FC3-1C67B31C062C}">
      <dsp:nvSpPr>
        <dsp:cNvPr id="0" name=""/>
        <dsp:cNvSpPr/>
      </dsp:nvSpPr>
      <dsp:spPr>
        <a:xfrm>
          <a:off x="5256516" y="1110033"/>
          <a:ext cx="1181849" cy="7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161C4F2-3D4B-42EF-A158-005133752B04}">
      <dsp:nvSpPr>
        <dsp:cNvPr id="0" name=""/>
        <dsp:cNvSpPr/>
      </dsp:nvSpPr>
      <dsp:spPr>
        <a:xfrm>
          <a:off x="5890827" y="562530"/>
          <a:ext cx="1095076" cy="1095076"/>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495" tIns="42495" rIns="42495" bIns="42495" numCol="1" spcCol="1270" anchor="ctr" anchorCtr="0">
          <a:noAutofit/>
        </a:bodyPr>
        <a:lstStyle/>
        <a:p>
          <a:pPr marL="0" lvl="0" indent="0" algn="ctr" defTabSz="2178050">
            <a:lnSpc>
              <a:spcPct val="90000"/>
            </a:lnSpc>
            <a:spcBef>
              <a:spcPct val="0"/>
            </a:spcBef>
            <a:spcAft>
              <a:spcPct val="35000"/>
            </a:spcAft>
            <a:buNone/>
          </a:pPr>
          <a:endParaRPr lang="en-US" sz="4900" kern="1200" dirty="0"/>
        </a:p>
      </dsp:txBody>
      <dsp:txXfrm>
        <a:off x="6051197" y="722900"/>
        <a:ext cx="774336" cy="774336"/>
      </dsp:txXfrm>
    </dsp:sp>
    <dsp:sp modelId="{E2ED0B14-352B-4962-8C55-A290E007D4EA}">
      <dsp:nvSpPr>
        <dsp:cNvPr id="0" name=""/>
        <dsp:cNvSpPr/>
      </dsp:nvSpPr>
      <dsp:spPr>
        <a:xfrm>
          <a:off x="5256516" y="1823328"/>
          <a:ext cx="2363699" cy="1965600"/>
        </a:xfrm>
        <a:prstGeom prst="upArrowCallout">
          <a:avLst>
            <a:gd name="adj1" fmla="val 50000"/>
            <a:gd name="adj2" fmla="val 20000"/>
            <a:gd name="adj3" fmla="val 20000"/>
            <a:gd name="adj4" fmla="val 10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6451" tIns="165100" rIns="186451" bIns="165100" numCol="1" spcCol="1270" anchor="t" anchorCtr="0">
          <a:noAutofit/>
        </a:bodyPr>
        <a:lstStyle/>
        <a:p>
          <a:pPr marL="0" lvl="0" indent="0" algn="l" defTabSz="1422400">
            <a:lnSpc>
              <a:spcPct val="90000"/>
            </a:lnSpc>
            <a:spcBef>
              <a:spcPct val="0"/>
            </a:spcBef>
            <a:spcAft>
              <a:spcPct val="35000"/>
            </a:spcAft>
            <a:buNone/>
          </a:pPr>
          <a:r>
            <a:rPr lang="en-US" sz="3200" kern="1200"/>
            <a:t>Cycle 3</a:t>
          </a:r>
        </a:p>
      </dsp:txBody>
      <dsp:txXfrm>
        <a:off x="5256516" y="2216448"/>
        <a:ext cx="2363699" cy="157248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3D2396-31EC-43B0-9232-373C1853CD5D}">
      <dsp:nvSpPr>
        <dsp:cNvPr id="0" name=""/>
        <dsp:cNvSpPr/>
      </dsp:nvSpPr>
      <dsp:spPr>
        <a:xfrm>
          <a:off x="429570" y="472"/>
          <a:ext cx="3346456" cy="2007873"/>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a:effectLst/>
              <a:latin typeface="+mn-lt"/>
              <a:ea typeface="+mn-ea"/>
              <a:cs typeface="+mn-cs"/>
            </a:rPr>
            <a:t>Fixed doses </a:t>
          </a:r>
          <a:endParaRPr lang="en-US" sz="4000" kern="1200"/>
        </a:p>
      </dsp:txBody>
      <dsp:txXfrm>
        <a:off x="429570" y="472"/>
        <a:ext cx="3346456" cy="2007873"/>
      </dsp:txXfrm>
    </dsp:sp>
    <dsp:sp modelId="{E9AAB86A-0BD0-4E28-98DC-22C2F9593636}">
      <dsp:nvSpPr>
        <dsp:cNvPr id="0" name=""/>
        <dsp:cNvSpPr/>
      </dsp:nvSpPr>
      <dsp:spPr>
        <a:xfrm>
          <a:off x="4110672" y="472"/>
          <a:ext cx="3346456" cy="2007873"/>
        </a:xfrm>
        <a:prstGeom prst="rect">
          <a:avLst/>
        </a:prstGeom>
        <a:solidFill>
          <a:schemeClr val="accent5">
            <a:hueOff val="262483"/>
            <a:satOff val="14096"/>
            <a:lumOff val="-509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effectLst/>
              <a:latin typeface="+mn-lt"/>
              <a:ea typeface="+mn-ea"/>
              <a:cs typeface="+mn-cs"/>
            </a:rPr>
            <a:t>Weight-based dosing </a:t>
          </a:r>
          <a:endParaRPr lang="en-US" sz="4000" kern="1200" dirty="0"/>
        </a:p>
      </dsp:txBody>
      <dsp:txXfrm>
        <a:off x="4110672" y="472"/>
        <a:ext cx="3346456" cy="2007873"/>
      </dsp:txXfrm>
    </dsp:sp>
    <dsp:sp modelId="{22399807-4BDD-4BA7-AAE2-81A6C5DBDDE7}">
      <dsp:nvSpPr>
        <dsp:cNvPr id="0" name=""/>
        <dsp:cNvSpPr/>
      </dsp:nvSpPr>
      <dsp:spPr>
        <a:xfrm>
          <a:off x="429570" y="2342991"/>
          <a:ext cx="3346456" cy="2007873"/>
        </a:xfrm>
        <a:prstGeom prst="rect">
          <a:avLst/>
        </a:prstGeom>
        <a:solidFill>
          <a:schemeClr val="accent5">
            <a:hueOff val="524966"/>
            <a:satOff val="28192"/>
            <a:lumOff val="-1019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a:effectLst/>
              <a:latin typeface="+mn-lt"/>
              <a:ea typeface="+mn-ea"/>
              <a:cs typeface="+mn-cs"/>
            </a:rPr>
            <a:t>Body Surface Area (BSA) based dosing </a:t>
          </a:r>
          <a:endParaRPr lang="en-US" sz="4000" kern="1200"/>
        </a:p>
      </dsp:txBody>
      <dsp:txXfrm>
        <a:off x="429570" y="2342991"/>
        <a:ext cx="3346456" cy="2007873"/>
      </dsp:txXfrm>
    </dsp:sp>
    <dsp:sp modelId="{5F18D080-0B61-4850-B343-C1DC2662CB04}">
      <dsp:nvSpPr>
        <dsp:cNvPr id="0" name=""/>
        <dsp:cNvSpPr/>
      </dsp:nvSpPr>
      <dsp:spPr>
        <a:xfrm>
          <a:off x="4110672" y="2342991"/>
          <a:ext cx="3346456" cy="2007873"/>
        </a:xfrm>
        <a:prstGeom prst="rect">
          <a:avLst/>
        </a:prstGeom>
        <a:solidFill>
          <a:schemeClr val="accent5">
            <a:hueOff val="787450"/>
            <a:satOff val="42288"/>
            <a:lumOff val="-1529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a:effectLst/>
              <a:latin typeface="+mn-lt"/>
              <a:ea typeface="+mn-ea"/>
              <a:cs typeface="+mn-cs"/>
            </a:rPr>
            <a:t>AUC-based dosing </a:t>
          </a:r>
          <a:endParaRPr lang="en-US" sz="4000" kern="1200"/>
        </a:p>
      </dsp:txBody>
      <dsp:txXfrm>
        <a:off x="4110672" y="2342991"/>
        <a:ext cx="3346456" cy="200787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A9F924-A72E-4419-8F77-A992F6E54E5E}">
      <dsp:nvSpPr>
        <dsp:cNvPr id="0" name=""/>
        <dsp:cNvSpPr/>
      </dsp:nvSpPr>
      <dsp:spPr>
        <a:xfrm>
          <a:off x="0" y="2492"/>
          <a:ext cx="4869656"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27E88F9-1024-488F-8307-8B04737CFE3E}">
      <dsp:nvSpPr>
        <dsp:cNvPr id="0" name=""/>
        <dsp:cNvSpPr/>
      </dsp:nvSpPr>
      <dsp:spPr>
        <a:xfrm>
          <a:off x="0" y="2492"/>
          <a:ext cx="4869656" cy="17001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kern="1200">
              <a:effectLst/>
              <a:latin typeface="+mn-lt"/>
              <a:ea typeface="+mn-ea"/>
              <a:cs typeface="+mn-cs"/>
            </a:rPr>
            <a:t>AUC stands for ‘area under the concentration-versus-time curve’ </a:t>
          </a:r>
          <a:endParaRPr lang="en-US" sz="2600" kern="1200"/>
        </a:p>
      </dsp:txBody>
      <dsp:txXfrm>
        <a:off x="0" y="2492"/>
        <a:ext cx="4869656" cy="1700138"/>
      </dsp:txXfrm>
    </dsp:sp>
    <dsp:sp modelId="{D178D77B-394E-4F52-934D-25BCF0AA29C4}">
      <dsp:nvSpPr>
        <dsp:cNvPr id="0" name=""/>
        <dsp:cNvSpPr/>
      </dsp:nvSpPr>
      <dsp:spPr>
        <a:xfrm>
          <a:off x="0" y="1702630"/>
          <a:ext cx="4869656" cy="0"/>
        </a:xfrm>
        <a:prstGeom prst="line">
          <a:avLst/>
        </a:prstGeom>
        <a:solidFill>
          <a:schemeClr val="accent2">
            <a:hueOff val="-723100"/>
            <a:satOff val="-4962"/>
            <a:lumOff val="2549"/>
            <a:alphaOff val="0"/>
          </a:schemeClr>
        </a:solidFill>
        <a:ln w="12700" cap="flat" cmpd="sng" algn="ctr">
          <a:solidFill>
            <a:schemeClr val="accent2">
              <a:hueOff val="-723100"/>
              <a:satOff val="-4962"/>
              <a:lumOff val="254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1750BC1-9BD2-4BAE-BAA8-5E501916CFD9}">
      <dsp:nvSpPr>
        <dsp:cNvPr id="0" name=""/>
        <dsp:cNvSpPr/>
      </dsp:nvSpPr>
      <dsp:spPr>
        <a:xfrm>
          <a:off x="0" y="1702630"/>
          <a:ext cx="4869656" cy="17001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kern="1200">
              <a:effectLst/>
              <a:latin typeface="+mn-lt"/>
              <a:ea typeface="+mn-ea"/>
              <a:cs typeface="+mn-cs"/>
            </a:rPr>
            <a:t>Often used to determine carboplatin doses </a:t>
          </a:r>
          <a:endParaRPr lang="en-US" sz="2600" kern="1200"/>
        </a:p>
      </dsp:txBody>
      <dsp:txXfrm>
        <a:off x="0" y="1702630"/>
        <a:ext cx="4869656" cy="1700138"/>
      </dsp:txXfrm>
    </dsp:sp>
    <dsp:sp modelId="{64721051-A47F-41FE-A4E7-4ECEA0595006}">
      <dsp:nvSpPr>
        <dsp:cNvPr id="0" name=""/>
        <dsp:cNvSpPr/>
      </dsp:nvSpPr>
      <dsp:spPr>
        <a:xfrm>
          <a:off x="0" y="3402769"/>
          <a:ext cx="4869656" cy="0"/>
        </a:xfrm>
        <a:prstGeom prst="line">
          <a:avLst/>
        </a:prstGeom>
        <a:solidFill>
          <a:schemeClr val="accent2">
            <a:hueOff val="-1446200"/>
            <a:satOff val="-9924"/>
            <a:lumOff val="5098"/>
            <a:alphaOff val="0"/>
          </a:schemeClr>
        </a:solidFill>
        <a:ln w="12700" cap="flat" cmpd="sng" algn="ctr">
          <a:solidFill>
            <a:schemeClr val="accent2">
              <a:hueOff val="-1446200"/>
              <a:satOff val="-9924"/>
              <a:lumOff val="509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129377A-5DE3-42A7-B3EE-529DF049F5B1}">
      <dsp:nvSpPr>
        <dsp:cNvPr id="0" name=""/>
        <dsp:cNvSpPr/>
      </dsp:nvSpPr>
      <dsp:spPr>
        <a:xfrm>
          <a:off x="0" y="3402769"/>
          <a:ext cx="4869656" cy="17001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kern="1200" dirty="0">
              <a:effectLst/>
              <a:latin typeface="+mn-lt"/>
              <a:ea typeface="+mn-ea"/>
              <a:cs typeface="+mn-cs"/>
            </a:rPr>
            <a:t>AUC refers to the amount of drug exposure over time or the total drug concentration in plasma over a period of time </a:t>
          </a:r>
          <a:endParaRPr lang="en-US" sz="2600" kern="1200" dirty="0"/>
        </a:p>
      </dsp:txBody>
      <dsp:txXfrm>
        <a:off x="0" y="3402769"/>
        <a:ext cx="4869656" cy="170013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CF5ACA-8234-4574-8E0C-FCCDAF5544A4}">
      <dsp:nvSpPr>
        <dsp:cNvPr id="0" name=""/>
        <dsp:cNvSpPr/>
      </dsp:nvSpPr>
      <dsp:spPr>
        <a:xfrm>
          <a:off x="1444" y="1760731"/>
          <a:ext cx="1659749" cy="829874"/>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31750" rIns="47625" bIns="31750" numCol="1" spcCol="1270" anchor="ctr" anchorCtr="0">
          <a:noAutofit/>
        </a:bodyPr>
        <a:lstStyle/>
        <a:p>
          <a:pPr marL="0" lvl="0" indent="0" algn="ctr" defTabSz="1111250">
            <a:lnSpc>
              <a:spcPct val="90000"/>
            </a:lnSpc>
            <a:spcBef>
              <a:spcPct val="0"/>
            </a:spcBef>
            <a:spcAft>
              <a:spcPct val="35000"/>
            </a:spcAft>
            <a:buNone/>
          </a:pPr>
          <a:r>
            <a:rPr lang="en-US" sz="2500" kern="1200" dirty="0"/>
            <a:t>Age</a:t>
          </a:r>
        </a:p>
      </dsp:txBody>
      <dsp:txXfrm>
        <a:off x="25750" y="1785037"/>
        <a:ext cx="1611137" cy="781262"/>
      </dsp:txXfrm>
    </dsp:sp>
    <dsp:sp modelId="{45C1C7E4-56CB-4655-AC69-992D0430A236}">
      <dsp:nvSpPr>
        <dsp:cNvPr id="0" name=""/>
        <dsp:cNvSpPr/>
      </dsp:nvSpPr>
      <dsp:spPr>
        <a:xfrm>
          <a:off x="2076131" y="1760731"/>
          <a:ext cx="1659749" cy="829874"/>
        </a:xfrm>
        <a:prstGeom prst="roundRect">
          <a:avLst>
            <a:gd name="adj" fmla="val 10000"/>
          </a:avLst>
        </a:prstGeom>
        <a:solidFill>
          <a:schemeClr val="accent5">
            <a:hueOff val="262483"/>
            <a:satOff val="14096"/>
            <a:lumOff val="-509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31750" rIns="47625" bIns="31750" numCol="1" spcCol="1270" anchor="ctr" anchorCtr="0">
          <a:noAutofit/>
        </a:bodyPr>
        <a:lstStyle/>
        <a:p>
          <a:pPr marL="0" lvl="0" indent="0" algn="ctr" defTabSz="1111250">
            <a:lnSpc>
              <a:spcPct val="90000"/>
            </a:lnSpc>
            <a:spcBef>
              <a:spcPct val="0"/>
            </a:spcBef>
            <a:spcAft>
              <a:spcPct val="35000"/>
            </a:spcAft>
            <a:buNone/>
          </a:pPr>
          <a:r>
            <a:rPr lang="en-US" sz="2500" kern="1200" dirty="0"/>
            <a:t>Gender</a:t>
          </a:r>
        </a:p>
      </dsp:txBody>
      <dsp:txXfrm>
        <a:off x="2100437" y="1785037"/>
        <a:ext cx="1611137" cy="781262"/>
      </dsp:txXfrm>
    </dsp:sp>
    <dsp:sp modelId="{AAE6E9EA-F234-42A1-86BC-DDA68480BD1D}">
      <dsp:nvSpPr>
        <dsp:cNvPr id="0" name=""/>
        <dsp:cNvSpPr/>
      </dsp:nvSpPr>
      <dsp:spPr>
        <a:xfrm>
          <a:off x="4150818" y="1760731"/>
          <a:ext cx="1659749" cy="829874"/>
        </a:xfrm>
        <a:prstGeom prst="roundRect">
          <a:avLst>
            <a:gd name="adj" fmla="val 10000"/>
          </a:avLst>
        </a:prstGeom>
        <a:solidFill>
          <a:schemeClr val="accent5">
            <a:hueOff val="524966"/>
            <a:satOff val="28192"/>
            <a:lumOff val="-1019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31750" rIns="47625" bIns="31750" numCol="1" spcCol="1270" anchor="ctr" anchorCtr="0">
          <a:noAutofit/>
        </a:bodyPr>
        <a:lstStyle/>
        <a:p>
          <a:pPr marL="0" lvl="0" indent="0" algn="ctr" defTabSz="1111250">
            <a:lnSpc>
              <a:spcPct val="90000"/>
            </a:lnSpc>
            <a:spcBef>
              <a:spcPct val="0"/>
            </a:spcBef>
            <a:spcAft>
              <a:spcPct val="35000"/>
            </a:spcAft>
            <a:buNone/>
          </a:pPr>
          <a:r>
            <a:rPr lang="en-US" sz="2500" kern="1200" dirty="0"/>
            <a:t>Weight</a:t>
          </a:r>
        </a:p>
      </dsp:txBody>
      <dsp:txXfrm>
        <a:off x="4175124" y="1785037"/>
        <a:ext cx="1611137" cy="781262"/>
      </dsp:txXfrm>
    </dsp:sp>
    <dsp:sp modelId="{F75A5DDF-31C2-4D02-9A5C-2B6A438C46C2}">
      <dsp:nvSpPr>
        <dsp:cNvPr id="0" name=""/>
        <dsp:cNvSpPr/>
      </dsp:nvSpPr>
      <dsp:spPr>
        <a:xfrm>
          <a:off x="6225506" y="1760731"/>
          <a:ext cx="1659749" cy="829874"/>
        </a:xfrm>
        <a:prstGeom prst="roundRect">
          <a:avLst>
            <a:gd name="adj" fmla="val 10000"/>
          </a:avLst>
        </a:prstGeom>
        <a:solidFill>
          <a:schemeClr val="accent5">
            <a:hueOff val="787450"/>
            <a:satOff val="42288"/>
            <a:lumOff val="-1529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31750" rIns="47625" bIns="31750" numCol="1" spcCol="1270" anchor="ctr" anchorCtr="0">
          <a:noAutofit/>
        </a:bodyPr>
        <a:lstStyle/>
        <a:p>
          <a:pPr marL="0" lvl="0" indent="0" algn="ctr" defTabSz="1111250">
            <a:lnSpc>
              <a:spcPct val="90000"/>
            </a:lnSpc>
            <a:spcBef>
              <a:spcPct val="0"/>
            </a:spcBef>
            <a:spcAft>
              <a:spcPct val="35000"/>
            </a:spcAft>
            <a:buNone/>
          </a:pPr>
          <a:r>
            <a:rPr lang="en-US" sz="2500" kern="1200" dirty="0"/>
            <a:t>Renal function </a:t>
          </a:r>
        </a:p>
      </dsp:txBody>
      <dsp:txXfrm>
        <a:off x="6249812" y="1785037"/>
        <a:ext cx="1611137" cy="78126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754396-EA18-4C6A-B30C-C0C72C96C90B}">
      <dsp:nvSpPr>
        <dsp:cNvPr id="0" name=""/>
        <dsp:cNvSpPr/>
      </dsp:nvSpPr>
      <dsp:spPr>
        <a:xfrm>
          <a:off x="831264" y="1238"/>
          <a:ext cx="7176670" cy="194738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For </a:t>
          </a:r>
          <a:r>
            <a:rPr lang="en-US" sz="3300" b="1" kern="1200" dirty="0"/>
            <a:t>male</a:t>
          </a:r>
          <a:r>
            <a:rPr lang="en-US" sz="3300" kern="1200" dirty="0"/>
            <a:t> patients the Cockcroft-Gault formula is: </a:t>
          </a:r>
          <a14:m xmlns:a14="http://schemas.microsoft.com/office/drawing/2010/main">
            <m:oMath xmlns:m="http://schemas.openxmlformats.org/officeDocument/2006/math">
              <m:r>
                <a:rPr lang="en-US" sz="3300" i="1" kern="1200" smtClean="0">
                  <a:latin typeface="Cambria Math" panose="02040503050406030204" pitchFamily="18" charset="0"/>
                </a:rPr>
                <m:t>𝑒𝑠𝑡𝐶𝑟𝐶𝑙</m:t>
              </m:r>
              <m:r>
                <a:rPr lang="en-US" sz="3300" i="1" kern="1200" smtClean="0">
                  <a:latin typeface="Cambria Math" panose="02040503050406030204" pitchFamily="18" charset="0"/>
                </a:rPr>
                <m:t> (</m:t>
              </m:r>
              <m:r>
                <a:rPr lang="en-US" sz="3300" i="1" kern="1200" smtClean="0">
                  <a:latin typeface="Cambria Math" panose="02040503050406030204" pitchFamily="18" charset="0"/>
                </a:rPr>
                <m:t>𝑚𝑙</m:t>
              </m:r>
              <m:r>
                <a:rPr lang="en-US" sz="3300" i="1" kern="1200" smtClean="0">
                  <a:latin typeface="Cambria Math" panose="02040503050406030204" pitchFamily="18" charset="0"/>
                </a:rPr>
                <m:t>/</m:t>
              </m:r>
              <m:r>
                <a:rPr lang="en-US" sz="3300" i="1" kern="1200" smtClean="0">
                  <a:latin typeface="Cambria Math" panose="02040503050406030204" pitchFamily="18" charset="0"/>
                </a:rPr>
                <m:t>𝑚𝑖𝑛</m:t>
              </m:r>
              <m:r>
                <a:rPr lang="en-US" sz="3300" i="1" kern="1200" smtClean="0">
                  <a:latin typeface="Cambria Math" panose="02040503050406030204" pitchFamily="18" charset="0"/>
                </a:rPr>
                <m:t>)= </m:t>
              </m:r>
              <m:f>
                <m:fPr>
                  <m:ctrlPr>
                    <a:rPr lang="en-US" sz="3300" i="1" kern="1200">
                      <a:latin typeface="Cambria Math" panose="02040503050406030204" pitchFamily="18" charset="0"/>
                    </a:rPr>
                  </m:ctrlPr>
                </m:fPr>
                <m:num>
                  <m:d>
                    <m:dPr>
                      <m:ctrlPr>
                        <a:rPr lang="en-US" sz="3300" i="1" kern="1200">
                          <a:latin typeface="Cambria Math" panose="02040503050406030204" pitchFamily="18" charset="0"/>
                        </a:rPr>
                      </m:ctrlPr>
                    </m:dPr>
                    <m:e>
                      <m:r>
                        <a:rPr lang="en-US" sz="3300" i="1" kern="1200">
                          <a:latin typeface="Cambria Math" panose="02040503050406030204" pitchFamily="18" charset="0"/>
                        </a:rPr>
                        <m:t>140−</m:t>
                      </m:r>
                      <m:r>
                        <a:rPr lang="en-US" sz="3300" i="1" kern="1200">
                          <a:latin typeface="Cambria Math" panose="02040503050406030204" pitchFamily="18" charset="0"/>
                        </a:rPr>
                        <m:t>𝑎𝑔𝑒</m:t>
                      </m:r>
                    </m:e>
                  </m:d>
                  <m:r>
                    <a:rPr lang="en-US" sz="3300" i="1" kern="1200">
                      <a:latin typeface="Cambria Math" panose="02040503050406030204" pitchFamily="18" charset="0"/>
                    </a:rPr>
                    <m:t> </m:t>
                  </m:r>
                  <m:r>
                    <a:rPr lang="en-US" sz="3300" i="1" kern="1200">
                      <a:latin typeface="Cambria Math" panose="02040503050406030204" pitchFamily="18" charset="0"/>
                    </a:rPr>
                    <m:t>𝑥</m:t>
                  </m:r>
                  <m:r>
                    <a:rPr lang="en-US" sz="3300" i="1" kern="1200">
                      <a:latin typeface="Cambria Math" panose="02040503050406030204" pitchFamily="18" charset="0"/>
                    </a:rPr>
                    <m:t> (</m:t>
                  </m:r>
                  <m:r>
                    <a:rPr lang="en-US" sz="3300" i="1" kern="1200">
                      <a:latin typeface="Cambria Math" panose="02040503050406030204" pitchFamily="18" charset="0"/>
                    </a:rPr>
                    <m:t>𝑤𝑒𝑖𝑔h𝑡</m:t>
                  </m:r>
                  <m:r>
                    <a:rPr lang="en-US" sz="3300" i="1" kern="1200">
                      <a:latin typeface="Cambria Math" panose="02040503050406030204" pitchFamily="18" charset="0"/>
                    </a:rPr>
                    <m:t> </m:t>
                  </m:r>
                  <m:r>
                    <a:rPr lang="en-US" sz="3300" i="1" kern="1200">
                      <a:latin typeface="Cambria Math" panose="02040503050406030204" pitchFamily="18" charset="0"/>
                    </a:rPr>
                    <m:t>𝑖𝑛</m:t>
                  </m:r>
                  <m:r>
                    <a:rPr lang="en-US" sz="3300" i="1" kern="1200">
                      <a:latin typeface="Cambria Math" panose="02040503050406030204" pitchFamily="18" charset="0"/>
                    </a:rPr>
                    <m:t> </m:t>
                  </m:r>
                  <m:r>
                    <a:rPr lang="en-US" sz="3300" i="1" kern="1200">
                      <a:latin typeface="Cambria Math" panose="02040503050406030204" pitchFamily="18" charset="0"/>
                    </a:rPr>
                    <m:t>𝑘𝑔</m:t>
                  </m:r>
                  <m:r>
                    <a:rPr lang="en-US" sz="3300" i="1" kern="1200">
                      <a:latin typeface="Cambria Math" panose="02040503050406030204" pitchFamily="18" charset="0"/>
                    </a:rPr>
                    <m:t>)</m:t>
                  </m:r>
                </m:num>
                <m:den>
                  <m:r>
                    <a:rPr lang="en-US" sz="3300" i="1" kern="1200">
                      <a:latin typeface="Cambria Math" panose="02040503050406030204" pitchFamily="18" charset="0"/>
                    </a:rPr>
                    <m:t>72 </m:t>
                  </m:r>
                  <m:r>
                    <a:rPr lang="en-US" sz="3300" i="1" kern="1200">
                      <a:latin typeface="Cambria Math" panose="02040503050406030204" pitchFamily="18" charset="0"/>
                    </a:rPr>
                    <m:t>𝑥</m:t>
                  </m:r>
                  <m:r>
                    <a:rPr lang="en-US" sz="3300" i="1" kern="1200">
                      <a:latin typeface="Cambria Math" panose="02040503050406030204" pitchFamily="18" charset="0"/>
                    </a:rPr>
                    <m:t> </m:t>
                  </m:r>
                  <m:r>
                    <a:rPr lang="en-US" sz="3300" i="1" kern="1200">
                      <a:latin typeface="Cambria Math" panose="02040503050406030204" pitchFamily="18" charset="0"/>
                    </a:rPr>
                    <m:t>𝑠𝑒𝑟𝑢𝑚</m:t>
                  </m:r>
                  <m:r>
                    <a:rPr lang="en-US" sz="3300" i="1" kern="1200">
                      <a:latin typeface="Cambria Math" panose="02040503050406030204" pitchFamily="18" charset="0"/>
                    </a:rPr>
                    <m:t> </m:t>
                  </m:r>
                  <m:r>
                    <a:rPr lang="en-US" sz="3300" i="1" kern="1200">
                      <a:latin typeface="Cambria Math" panose="02040503050406030204" pitchFamily="18" charset="0"/>
                    </a:rPr>
                    <m:t>𝑐𝑟𝑒𝑎𝑡𝑖𝑛𝑖𝑛𝑒</m:t>
                  </m:r>
                  <m:r>
                    <a:rPr lang="en-US" sz="3300" i="1" kern="1200">
                      <a:latin typeface="Cambria Math" panose="02040503050406030204" pitchFamily="18" charset="0"/>
                    </a:rPr>
                    <m:t> (</m:t>
                  </m:r>
                  <m:r>
                    <a:rPr lang="en-US" sz="3300" i="1" kern="1200">
                      <a:latin typeface="Cambria Math" panose="02040503050406030204" pitchFamily="18" charset="0"/>
                    </a:rPr>
                    <m:t>𝑚𝑔</m:t>
                  </m:r>
                  <m:r>
                    <a:rPr lang="en-US" sz="3300" i="1" kern="1200">
                      <a:latin typeface="Cambria Math" panose="02040503050406030204" pitchFamily="18" charset="0"/>
                    </a:rPr>
                    <m:t>/</m:t>
                  </m:r>
                  <m:r>
                    <a:rPr lang="en-US" sz="3300" i="1" kern="1200">
                      <a:latin typeface="Cambria Math" panose="02040503050406030204" pitchFamily="18" charset="0"/>
                    </a:rPr>
                    <m:t>𝑑𝑙</m:t>
                  </m:r>
                  <m:r>
                    <a:rPr lang="en-US" sz="3300" i="1" kern="1200">
                      <a:latin typeface="Cambria Math" panose="02040503050406030204" pitchFamily="18" charset="0"/>
                    </a:rPr>
                    <m:t>)</m:t>
                  </m:r>
                </m:den>
              </m:f>
            </m:oMath>
          </a14:m>
          <a:endParaRPr lang="en-US" sz="3300" kern="1200" dirty="0"/>
        </a:p>
      </dsp:txBody>
      <dsp:txXfrm>
        <a:off x="831264" y="1238"/>
        <a:ext cx="7176670" cy="1947386"/>
      </dsp:txXfrm>
    </dsp:sp>
    <dsp:sp modelId="{2814AFDF-B356-4193-9269-B8A953CDD00F}">
      <dsp:nvSpPr>
        <dsp:cNvPr id="0" name=""/>
        <dsp:cNvSpPr/>
      </dsp:nvSpPr>
      <dsp:spPr>
        <a:xfrm>
          <a:off x="775861" y="2273188"/>
          <a:ext cx="7287476" cy="1947386"/>
        </a:xfrm>
        <a:prstGeom prst="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For </a:t>
          </a:r>
          <a:r>
            <a:rPr lang="en-US" sz="3300" b="1" kern="1200" dirty="0"/>
            <a:t>female </a:t>
          </a:r>
          <a:r>
            <a:rPr lang="en-US" sz="3300" kern="1200" dirty="0"/>
            <a:t>patients the Cockcroft-Gault formula is:</a:t>
          </a:r>
          <a14:m xmlns:a14="http://schemas.microsoft.com/office/drawing/2010/main">
            <m:oMath xmlns:m="http://schemas.openxmlformats.org/officeDocument/2006/math">
              <m:r>
                <a:rPr lang="en-US" sz="3300" i="1" kern="1200" smtClean="0">
                  <a:latin typeface="Cambria Math" panose="02040503050406030204" pitchFamily="18" charset="0"/>
                </a:rPr>
                <m:t>𝑒𝑠𝑡𝐶𝑟𝐶𝑙</m:t>
              </m:r>
              <m:r>
                <a:rPr lang="en-US" sz="3300" i="1" kern="1200" smtClean="0">
                  <a:latin typeface="Cambria Math" panose="02040503050406030204" pitchFamily="18" charset="0"/>
                </a:rPr>
                <m:t> (</m:t>
              </m:r>
              <m:r>
                <a:rPr lang="en-US" sz="3300" i="1" kern="1200" smtClean="0">
                  <a:latin typeface="Cambria Math" panose="02040503050406030204" pitchFamily="18" charset="0"/>
                </a:rPr>
                <m:t>𝑚𝑙</m:t>
              </m:r>
              <m:r>
                <a:rPr lang="en-US" sz="3300" i="1" kern="1200" smtClean="0">
                  <a:latin typeface="Cambria Math" panose="02040503050406030204" pitchFamily="18" charset="0"/>
                </a:rPr>
                <m:t>/</m:t>
              </m:r>
              <m:r>
                <a:rPr lang="en-US" sz="3300" i="1" kern="1200" smtClean="0">
                  <a:latin typeface="Cambria Math" panose="02040503050406030204" pitchFamily="18" charset="0"/>
                </a:rPr>
                <m:t>𝑚𝑖𝑛</m:t>
              </m:r>
              <m:r>
                <a:rPr lang="en-US" sz="3300" i="1" kern="1200" smtClean="0">
                  <a:latin typeface="Cambria Math" panose="02040503050406030204" pitchFamily="18" charset="0"/>
                </a:rPr>
                <m:t>)= </m:t>
              </m:r>
              <m:f>
                <m:fPr>
                  <m:ctrlPr>
                    <a:rPr lang="en-US" sz="3300" i="1" kern="1200">
                      <a:latin typeface="Cambria Math" panose="02040503050406030204" pitchFamily="18" charset="0"/>
                    </a:rPr>
                  </m:ctrlPr>
                </m:fPr>
                <m:num>
                  <m:d>
                    <m:dPr>
                      <m:ctrlPr>
                        <a:rPr lang="en-US" sz="3300" i="1" kern="1200">
                          <a:latin typeface="Cambria Math" panose="02040503050406030204" pitchFamily="18" charset="0"/>
                        </a:rPr>
                      </m:ctrlPr>
                    </m:dPr>
                    <m:e>
                      <m:r>
                        <a:rPr lang="en-US" sz="3300" i="1" kern="1200">
                          <a:latin typeface="Cambria Math" panose="02040503050406030204" pitchFamily="18" charset="0"/>
                        </a:rPr>
                        <m:t>140−</m:t>
                      </m:r>
                      <m:r>
                        <a:rPr lang="en-US" sz="3300" i="1" kern="1200">
                          <a:latin typeface="Cambria Math" panose="02040503050406030204" pitchFamily="18" charset="0"/>
                        </a:rPr>
                        <m:t>𝑎𝑔𝑒</m:t>
                      </m:r>
                    </m:e>
                  </m:d>
                  <m:r>
                    <a:rPr lang="en-US" sz="3300" i="1" kern="1200">
                      <a:latin typeface="Cambria Math" panose="02040503050406030204" pitchFamily="18" charset="0"/>
                    </a:rPr>
                    <m:t> </m:t>
                  </m:r>
                  <m:r>
                    <a:rPr lang="en-US" sz="3300" i="1" kern="1200">
                      <a:latin typeface="Cambria Math" panose="02040503050406030204" pitchFamily="18" charset="0"/>
                    </a:rPr>
                    <m:t>𝑥</m:t>
                  </m:r>
                  <m:r>
                    <a:rPr lang="en-US" sz="3300" i="1" kern="1200">
                      <a:latin typeface="Cambria Math" panose="02040503050406030204" pitchFamily="18" charset="0"/>
                    </a:rPr>
                    <m:t> </m:t>
                  </m:r>
                  <m:d>
                    <m:dPr>
                      <m:ctrlPr>
                        <a:rPr lang="en-US" sz="3300" i="1" kern="1200">
                          <a:latin typeface="Cambria Math" panose="02040503050406030204" pitchFamily="18" charset="0"/>
                        </a:rPr>
                      </m:ctrlPr>
                    </m:dPr>
                    <m:e>
                      <m:r>
                        <a:rPr lang="en-US" sz="3300" i="1" kern="1200">
                          <a:latin typeface="Cambria Math" panose="02040503050406030204" pitchFamily="18" charset="0"/>
                        </a:rPr>
                        <m:t>𝑤𝑒𝑖𝑔h𝑡</m:t>
                      </m:r>
                      <m:r>
                        <a:rPr lang="en-US" sz="3300" i="1" kern="1200">
                          <a:latin typeface="Cambria Math" panose="02040503050406030204" pitchFamily="18" charset="0"/>
                        </a:rPr>
                        <m:t> </m:t>
                      </m:r>
                      <m:r>
                        <a:rPr lang="en-US" sz="3300" i="1" kern="1200">
                          <a:latin typeface="Cambria Math" panose="02040503050406030204" pitchFamily="18" charset="0"/>
                        </a:rPr>
                        <m:t>𝑖𝑛</m:t>
                      </m:r>
                      <m:r>
                        <a:rPr lang="en-US" sz="3300" i="1" kern="1200">
                          <a:latin typeface="Cambria Math" panose="02040503050406030204" pitchFamily="18" charset="0"/>
                        </a:rPr>
                        <m:t> </m:t>
                      </m:r>
                      <m:r>
                        <a:rPr lang="en-US" sz="3300" i="1" kern="1200">
                          <a:latin typeface="Cambria Math" panose="02040503050406030204" pitchFamily="18" charset="0"/>
                        </a:rPr>
                        <m:t>𝑘𝑔</m:t>
                      </m:r>
                    </m:e>
                  </m:d>
                  <m:r>
                    <a:rPr lang="en-US" sz="3300" i="1" kern="1200">
                      <a:latin typeface="Cambria Math" panose="02040503050406030204" pitchFamily="18" charset="0"/>
                    </a:rPr>
                    <m:t>𝑥</m:t>
                  </m:r>
                  <m:r>
                    <a:rPr lang="en-US" sz="3300" i="1" kern="1200">
                      <a:latin typeface="Cambria Math" panose="02040503050406030204" pitchFamily="18" charset="0"/>
                    </a:rPr>
                    <m:t>(0.85)</m:t>
                  </m:r>
                </m:num>
                <m:den>
                  <m:r>
                    <a:rPr lang="en-US" sz="3300" i="1" kern="1200">
                      <a:latin typeface="Cambria Math" panose="02040503050406030204" pitchFamily="18" charset="0"/>
                    </a:rPr>
                    <m:t>72 </m:t>
                  </m:r>
                  <m:r>
                    <a:rPr lang="en-US" sz="3300" i="1" kern="1200">
                      <a:latin typeface="Cambria Math" panose="02040503050406030204" pitchFamily="18" charset="0"/>
                    </a:rPr>
                    <m:t>𝑥</m:t>
                  </m:r>
                  <m:r>
                    <a:rPr lang="en-US" sz="3300" i="1" kern="1200">
                      <a:latin typeface="Cambria Math" panose="02040503050406030204" pitchFamily="18" charset="0"/>
                    </a:rPr>
                    <m:t> </m:t>
                  </m:r>
                  <m:r>
                    <a:rPr lang="en-US" sz="3300" i="1" kern="1200">
                      <a:latin typeface="Cambria Math" panose="02040503050406030204" pitchFamily="18" charset="0"/>
                    </a:rPr>
                    <m:t>𝑠𝑒𝑟𝑢𝑚</m:t>
                  </m:r>
                  <m:r>
                    <a:rPr lang="en-US" sz="3300" i="1" kern="1200">
                      <a:latin typeface="Cambria Math" panose="02040503050406030204" pitchFamily="18" charset="0"/>
                    </a:rPr>
                    <m:t> </m:t>
                  </m:r>
                  <m:r>
                    <a:rPr lang="en-US" sz="3300" i="1" kern="1200">
                      <a:latin typeface="Cambria Math" panose="02040503050406030204" pitchFamily="18" charset="0"/>
                    </a:rPr>
                    <m:t>𝑐𝑟𝑒𝑎𝑡𝑖𝑛𝑖𝑛𝑒</m:t>
                  </m:r>
                  <m:r>
                    <a:rPr lang="en-US" sz="3300" i="1" kern="1200">
                      <a:latin typeface="Cambria Math" panose="02040503050406030204" pitchFamily="18" charset="0"/>
                    </a:rPr>
                    <m:t> (</m:t>
                  </m:r>
                  <m:r>
                    <a:rPr lang="en-US" sz="3300" i="1" kern="1200">
                      <a:latin typeface="Cambria Math" panose="02040503050406030204" pitchFamily="18" charset="0"/>
                    </a:rPr>
                    <m:t>𝑚𝑔</m:t>
                  </m:r>
                  <m:r>
                    <a:rPr lang="en-US" sz="3300" i="1" kern="1200">
                      <a:latin typeface="Cambria Math" panose="02040503050406030204" pitchFamily="18" charset="0"/>
                    </a:rPr>
                    <m:t>/</m:t>
                  </m:r>
                  <m:r>
                    <a:rPr lang="en-US" sz="3300" i="1" kern="1200">
                      <a:latin typeface="Cambria Math" panose="02040503050406030204" pitchFamily="18" charset="0"/>
                    </a:rPr>
                    <m:t>𝑑𝑙</m:t>
                  </m:r>
                  <m:r>
                    <a:rPr lang="en-US" sz="3300" i="1" kern="1200">
                      <a:latin typeface="Cambria Math" panose="02040503050406030204" pitchFamily="18" charset="0"/>
                    </a:rPr>
                    <m:t>)</m:t>
                  </m:r>
                </m:den>
              </m:f>
            </m:oMath>
          </a14:m>
          <a:endParaRPr lang="en-US" sz="3300" kern="1200" dirty="0"/>
        </a:p>
      </dsp:txBody>
      <dsp:txXfrm>
        <a:off x="775861" y="2273188"/>
        <a:ext cx="7287476" cy="194738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87A4BB-8F34-4F4D-9E6B-FF42612214CF}">
      <dsp:nvSpPr>
        <dsp:cNvPr id="0" name=""/>
        <dsp:cNvSpPr/>
      </dsp:nvSpPr>
      <dsp:spPr>
        <a:xfrm>
          <a:off x="840986" y="392674"/>
          <a:ext cx="702421" cy="702421"/>
        </a:xfrm>
        <a:prstGeom prst="rect">
          <a:avLst/>
        </a:prstGeom>
        <a:blipFill>
          <a:blip xmlns:r="http://schemas.openxmlformats.org/officeDocument/2006/relationships" r:embed="rId1">
            <a:duotone>
              <a:schemeClr val="accent1">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4208A98-F436-45C8-9BA3-2E94BAA30840}">
      <dsp:nvSpPr>
        <dsp:cNvPr id="0" name=""/>
        <dsp:cNvSpPr/>
      </dsp:nvSpPr>
      <dsp:spPr>
        <a:xfrm>
          <a:off x="411728" y="1356176"/>
          <a:ext cx="1560937" cy="624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kern="1200"/>
            <a:t>Two patient identifiers</a:t>
          </a:r>
        </a:p>
      </dsp:txBody>
      <dsp:txXfrm>
        <a:off x="411728" y="1356176"/>
        <a:ext cx="1560937" cy="624375"/>
      </dsp:txXfrm>
    </dsp:sp>
    <dsp:sp modelId="{01C8B8BE-5262-49F6-8AE3-CA9C6F9D0CA5}">
      <dsp:nvSpPr>
        <dsp:cNvPr id="0" name=""/>
        <dsp:cNvSpPr/>
      </dsp:nvSpPr>
      <dsp:spPr>
        <a:xfrm>
          <a:off x="2675088" y="392674"/>
          <a:ext cx="702421" cy="70242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851F7DF-DB66-4D58-85F3-B8323D1FCE55}">
      <dsp:nvSpPr>
        <dsp:cNvPr id="0" name=""/>
        <dsp:cNvSpPr/>
      </dsp:nvSpPr>
      <dsp:spPr>
        <a:xfrm>
          <a:off x="2245830" y="1356176"/>
          <a:ext cx="1560937" cy="624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kern="1200"/>
            <a:t>Drug name</a:t>
          </a:r>
        </a:p>
      </dsp:txBody>
      <dsp:txXfrm>
        <a:off x="2245830" y="1356176"/>
        <a:ext cx="1560937" cy="624375"/>
      </dsp:txXfrm>
    </dsp:sp>
    <dsp:sp modelId="{E53D84EE-23BE-446D-82E9-08BFE025126D}">
      <dsp:nvSpPr>
        <dsp:cNvPr id="0" name=""/>
        <dsp:cNvSpPr/>
      </dsp:nvSpPr>
      <dsp:spPr>
        <a:xfrm>
          <a:off x="4509189" y="392674"/>
          <a:ext cx="702421" cy="70242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DFF568F-C9FF-41EA-9FD7-63FAA797314A}">
      <dsp:nvSpPr>
        <dsp:cNvPr id="0" name=""/>
        <dsp:cNvSpPr/>
      </dsp:nvSpPr>
      <dsp:spPr>
        <a:xfrm>
          <a:off x="4079932" y="1356176"/>
          <a:ext cx="1560937" cy="624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kern="1200"/>
            <a:t>Drug dose</a:t>
          </a:r>
        </a:p>
      </dsp:txBody>
      <dsp:txXfrm>
        <a:off x="4079932" y="1356176"/>
        <a:ext cx="1560937" cy="624375"/>
      </dsp:txXfrm>
    </dsp:sp>
    <dsp:sp modelId="{17B23924-715E-4CC2-8DBB-92696B38AB8B}">
      <dsp:nvSpPr>
        <dsp:cNvPr id="0" name=""/>
        <dsp:cNvSpPr/>
      </dsp:nvSpPr>
      <dsp:spPr>
        <a:xfrm>
          <a:off x="6343291" y="392674"/>
          <a:ext cx="702421" cy="702421"/>
        </a:xfrm>
        <a:prstGeom prst="rect">
          <a:avLst/>
        </a:prstGeom>
        <a:blipFill>
          <a:blip xmlns:r="http://schemas.openxmlformats.org/officeDocument/2006/relationships" r:embed="rId7">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C6128E6-4504-49BF-AF02-ECEC54AF9B06}">
      <dsp:nvSpPr>
        <dsp:cNvPr id="0" name=""/>
        <dsp:cNvSpPr/>
      </dsp:nvSpPr>
      <dsp:spPr>
        <a:xfrm>
          <a:off x="5914033" y="1356176"/>
          <a:ext cx="1560937" cy="624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kern="1200"/>
            <a:t>Route of administration</a:t>
          </a:r>
        </a:p>
      </dsp:txBody>
      <dsp:txXfrm>
        <a:off x="5914033" y="1356176"/>
        <a:ext cx="1560937" cy="624375"/>
      </dsp:txXfrm>
    </dsp:sp>
    <dsp:sp modelId="{97B263D3-EEA8-4586-9067-7203305BA560}">
      <dsp:nvSpPr>
        <dsp:cNvPr id="0" name=""/>
        <dsp:cNvSpPr/>
      </dsp:nvSpPr>
      <dsp:spPr>
        <a:xfrm>
          <a:off x="1758037" y="2370786"/>
          <a:ext cx="702421" cy="702421"/>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8058CD3-4FB2-4AFC-A8FF-BBA51F164BF1}">
      <dsp:nvSpPr>
        <dsp:cNvPr id="0" name=""/>
        <dsp:cNvSpPr/>
      </dsp:nvSpPr>
      <dsp:spPr>
        <a:xfrm>
          <a:off x="1328779" y="3334288"/>
          <a:ext cx="1560937" cy="624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kern="1200"/>
            <a:t>Rate of administration</a:t>
          </a:r>
        </a:p>
      </dsp:txBody>
      <dsp:txXfrm>
        <a:off x="1328779" y="3334288"/>
        <a:ext cx="1560937" cy="624375"/>
      </dsp:txXfrm>
    </dsp:sp>
    <dsp:sp modelId="{FD840F00-D55F-412F-8A97-67D54AA5A966}">
      <dsp:nvSpPr>
        <dsp:cNvPr id="0" name=""/>
        <dsp:cNvSpPr/>
      </dsp:nvSpPr>
      <dsp:spPr>
        <a:xfrm>
          <a:off x="3592139" y="2370786"/>
          <a:ext cx="702421" cy="702421"/>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B10AA0F-1D40-4249-B604-293AF2CE539F}">
      <dsp:nvSpPr>
        <dsp:cNvPr id="0" name=""/>
        <dsp:cNvSpPr/>
      </dsp:nvSpPr>
      <dsp:spPr>
        <a:xfrm>
          <a:off x="3162881" y="3334288"/>
          <a:ext cx="1560937" cy="624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kern="1200"/>
            <a:t>The calculation for dosing</a:t>
          </a:r>
        </a:p>
      </dsp:txBody>
      <dsp:txXfrm>
        <a:off x="3162881" y="3334288"/>
        <a:ext cx="1560937" cy="624375"/>
      </dsp:txXfrm>
    </dsp:sp>
    <dsp:sp modelId="{1B3E6501-F7FE-4C7A-8FCD-5A1D913460E3}">
      <dsp:nvSpPr>
        <dsp:cNvPr id="0" name=""/>
        <dsp:cNvSpPr/>
      </dsp:nvSpPr>
      <dsp:spPr>
        <a:xfrm>
          <a:off x="5426240" y="2370786"/>
          <a:ext cx="702421" cy="702421"/>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431D459-6DD8-4C9A-BD44-8B5EF6F9363F}">
      <dsp:nvSpPr>
        <dsp:cNvPr id="0" name=""/>
        <dsp:cNvSpPr/>
      </dsp:nvSpPr>
      <dsp:spPr>
        <a:xfrm>
          <a:off x="4996982" y="3334288"/>
          <a:ext cx="1560937" cy="624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kern="1200"/>
            <a:t>Treatment cycle and day of cycle</a:t>
          </a:r>
        </a:p>
      </dsp:txBody>
      <dsp:txXfrm>
        <a:off x="4996982" y="3334288"/>
        <a:ext cx="1560937" cy="624375"/>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16/7/layout/LinearArrowProcessNumbered">
  <dgm:title val="Linear Arrow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shape called UpArrowCallout. Also the nodes are connected by an arrow like shape emphasizing the process natur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3"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L"/>
      <dgm:param type="nodeVertAlign" val="t"/>
    </dgm:alg>
    <dgm:shape xmlns:r="http://schemas.openxmlformats.org/officeDocument/2006/relationships" r:blip="">
      <dgm:adjLst/>
    </dgm:shape>
    <dgm:presOf/>
    <dgm:constrLst>
      <dgm:constr type="w" for="ch" forName="compositeNode" refType="w"/>
      <dgm:constr type="h" for="ch" forName="compositeNode" op="equ"/>
      <dgm:constr type="w" for="ch" forName="sibTransComposite" refType="w" refFor="ch" refForName="compositeNode" fact="0"/>
      <dgm:constr type="w" for="des" forName="parTx"/>
      <dgm:constr type="h" for="des" forName="parTx" op="equ"/>
      <dgm:constr type="h" for="des" forName="parSh" op="equ"/>
      <dgm:constr type="w" for="des" forName="nodeText"/>
      <dgm:constr type="h" for="des" forName="nodeText" op="equ"/>
      <dgm:constr type="w" for="des" forName="parSh"/>
      <dgm:constr type="w" for="des" forName="parSh" op="equ"/>
      <dgm:constr type="primFontSz" for="des" forName="parTx" val="26"/>
      <dgm:constr type="primFontSz" for="des" forName="parTx" op="equ"/>
      <dgm:constr type="primFontSz" for="des" forName="parSh" op="equ"/>
      <dgm:constr type="primFontSz" for="des" forName="nodeText" op="equ"/>
      <dgm:constr type="secFontSz" for="des" forName="nodeText" op="equ"/>
      <dgm:constr type="primFontSz" for="des" forName="sibTransNodeCircle" op="equ"/>
      <dgm:constr type="h" for="des" forName="sibTransNodeCircle" op="equ"/>
      <dgm:constr type="w" for="des" forName="sibTransNodeCircle" op="equ"/>
      <dgm:constr type="h" for="des" forName="parTx" refType="primFontSz" refFor="des" refForName="parTx" fact="1.5"/>
      <dgm:constr type="h" for="ch" forName="compositeNode" refType="h"/>
      <dgm:constr type="h" for="des" forName="parSh" refType="w"/>
      <dgm:constr type="h" for="des" forName="nodeText" refType="primFontSz" refFor="des" refForName="parTx" fact="2.1"/>
      <dgm:constr type="h" for="des" forName="parSh" refType="h" refFor="des" refForName="parTx" op="lte" fact="1.2"/>
      <dgm:constr type="h" for="des" forName="parSh" refType="h" refFor="des" refForName="parTx" op="gte" fact="1.2"/>
    </dgm:constrLst>
    <dgm:ruleLst>
      <dgm:rule type="primFontSz" for="des" forName="parSh" val="5" fact="NaN" max="NaN"/>
    </dgm:ruleLst>
    <dgm:forEach name="Name3" axis="ch" ptType="node">
      <dgm:layoutNode name="compositeNode">
        <dgm:alg type="composite"/>
        <dgm:shape xmlns:r="http://schemas.openxmlformats.org/officeDocument/2006/relationships" r:blip="">
          <dgm:adjLst/>
        </dgm:shape>
        <dgm:presOf/>
        <dgm:choose name="Name004">
          <dgm:if name="Name5" axis="self" ptType="node" func="cnt" op="equ" val="0">
            <dgm:constrLst>
              <dgm:constr type="w" for="ch" forName="parTx" refType="w"/>
              <dgm:constr type="w" for="ch" forName="parSh" refType="w" refFor="ch" refForName="parTx"/>
              <dgm:constr type="w" for="ch" forName="nodeText" refType="w" refFor="ch" refForName="parTx"/>
              <dgm:constr type="t" for="ch" forName="nodeText" refType="b" refFor="ch" refForName="parSh"/>
            </dgm:constrLst>
          </dgm:if>
          <dgm:else name="Name6">
            <dgm:constrLst>
              <dgm:constr type="w" for="ch" forName="parTx" refType="w"/>
              <dgm:constr type="w" for="ch" forName="parSh" refType="w" refFor="ch" refForName="parTx"/>
              <dgm:constr type="w" for="ch" forName="nodeText" refType="w" refFor="ch" refForName="parTx" fact="0.9"/>
              <dgm:constr type="t" for="ch" forName="nodeText" refType="b" refFor="ch" refForName="parSh"/>
            </dgm:constrLst>
          </dgm:else>
        </dgm:choose>
        <dgm:ruleLst>
          <dgm:rule type="h" val="INF" fact="NaN" max="NaN"/>
        </dgm:ruleLst>
        <dgm:layoutNode name="parTx">
          <dgm:varLst>
            <dgm:chMax val="0"/>
            <dgm:chPref val="0"/>
            <dgm:bulletEnabled val="1"/>
          </dgm:varLst>
          <dgm:alg type="tx"/>
          <dgm:shape xmlns:r="http://schemas.openxmlformats.org/officeDocument/2006/relationships" type="rect" r:blip="" zOrderOff="1" hideGeom="1">
            <dgm:adjLst/>
          </dgm:shape>
          <dgm:presOf/>
          <dgm:constrLst>
            <dgm:constr type="h" refType="w" op="lte" fact="0.4"/>
            <dgm:constr type="h"/>
          </dgm:constrLst>
          <dgm:ruleLst>
            <dgm:rule type="h" val="INF" fact="NaN" max="NaN"/>
          </dgm:ruleLst>
        </dgm:layoutNode>
        <dgm:layoutNode name="parSh">
          <dgm:alg type="composite"/>
          <dgm:shape xmlns:r="http://schemas.openxmlformats.org/officeDocument/2006/relationships" r:blip="">
            <dgm:adjLst/>
          </dgm:shape>
          <dgm:presOf axis="self" ptType="node"/>
          <dgm:choose name="casesForFirstAndLastNode">
            <dgm:if name="ifFirstNode" axis="self" ptType="node" func="pos" op="equ" val="1">
              <dgm:choose name="removeLineWhenOnlyOneNode">
                <dgm:if name="ifOnlyOneNode" axis="followSib" ptType="node" func="cnt" op="equ" val="0">
                  <dgm:constrLst>
                    <dgm:constr type="h"/>
                    <dgm:constr type="h" for="ch" forName="lineNode" val="0.002"/>
                    <dgm:constr type="w" for="ch" forName="lineNode" refType="w" fact="0"/>
                    <dgm:constr type="w" for="ch" forName="lineArrowNode" refType="w" fact="0"/>
                    <dgm:constr type="h" for="ch" forName="lineArrowNode" refType="h" fact="0"/>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if>
                <dgm:else name="ifMoreThanOneNode">
                  <dgm:constrLst>
                    <dgm:constr type="h"/>
                    <dgm:constr type="h" for="ch" forName="lineNode" val="0.002"/>
                    <dgm:constr type="w" for="ch" forName="lineNode" refType="w" fact="0.4"/>
                    <dgm:constr type="l" for="ch" forName="lineNode" refType="w" fact="0.5"/>
                    <dgm:constr type="w" for="ch" forName="lineArrowNode" refType="w" fact="0.046"/>
                    <dgm:constr type="h" for="ch" forName="lineArrowNode" refType="h" fact="0.18"/>
                    <dgm:constr type="l" for="ch" forName="lineArrowNode" refType="w" fact="0.924"/>
                    <dgm:constr type="t" for="ch" forName="lineArrowNode" refType="h" fact="0.18"/>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else>
              </dgm:choose>
            </dgm:if>
            <dgm:if name="ifLastNode" axis="self" ptType="node" func="revPos" op="equ" val="1">
              <dgm:constrLst>
                <dgm:constr type="h"/>
                <dgm:constr type="h" for="ch" forName="lineNode" val="0.002"/>
                <dgm:constr type="w" for="ch" forName="lineNode" refType="w" fact="0.45"/>
                <dgm:constr type="w" for="ch" forName="lineArrowNode" refType="w" fact="0"/>
                <dgm:constr type="h" for="ch" forName="lineArrowNode" refType="h" fact="0"/>
                <dgm:constr type="ctrY" for="ch" forName="lineNode" refType="ctrY" refFor="ch" refForName="sibTransNodeCircle"/>
                <dgm:constr type="h" for="ch" forName="sibTransNodeCircle" refType="h"/>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if>
            <dgm:else name="allOtherNodes">
              <dgm:constrLst>
                <dgm:constr type="h"/>
                <dgm:constr type="h" for="ch" forName="lineNode" val="0.002"/>
                <dgm:constr type="w" for="ch" forName="lineNode" refType="w" fact="0.9"/>
                <dgm:constr type="w" for="ch" forName="lineArrowNode" refType="w" fact="0.046"/>
                <dgm:constr type="h" for="ch" forName="lineArrowNode" refType="h" fact="0.18"/>
                <dgm:constr type="l" for="ch" forName="lineArrowNode" refType="w" fact="0.924"/>
                <dgm:constr type="t" for="ch" forName="lineArrowNode" refType="h" fact="0.18"/>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else>
          </dgm:choose>
          <dgm:layoutNode name="lineNode" styleLbl="alignAccFollowNode1">
            <dgm:alg type="sp"/>
            <dgm:shape xmlns:r="http://schemas.openxmlformats.org/officeDocument/2006/relationships" type="rect" r:blip="">
              <dgm:adjLst/>
            </dgm:shape>
            <dgm:presOf/>
            <dgm:constrLst/>
            <dgm:ruleLst/>
          </dgm:layoutNode>
          <dgm:layoutNode name="lineArrowNode" styleLbl="alignAccFollowNode1">
            <dgm:alg type="sp"/>
            <dgm:shape xmlns:r="http://schemas.openxmlformats.org/officeDocument/2006/relationships" type="chevron" r:blip="">
              <dgm:adjLst>
                <dgm:adj idx="1" val="0.9"/>
              </dgm:adjLst>
            </dgm:shape>
            <dgm:presOf/>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param type="parTxRTLAlign" val="l"/>
              </dgm:alg>
              <dgm:shape xmlns:r="http://schemas.openxmlformats.org/officeDocument/2006/relationships" type="ellipse" r:blip="">
                <dgm:adjLst/>
              </dgm:shape>
              <dgm:constrLst>
                <dgm:constr type="w" refType="h" op="equ"/>
                <dgm:constr type="primFontSz" val="60"/>
                <dgm:constr type="tMarg" refType="w" fact="0.11"/>
                <dgm:constr type="lMarg" refType="w" fact="0.11"/>
                <dgm:constr type="rMarg" refType="w" fact="0.11"/>
                <dgm:constr type="bMarg" refType="w" fact="0.11"/>
              </dgm:constrLst>
              <dgm:ruleLst>
                <dgm:rule type="primFontSz" val="14" fact="NaN" max="NaN"/>
              </dgm:ruleLst>
            </dgm:layoutNode>
            <dgm:layoutNode name="spacerBetweenCircleAndCallout">
              <dgm:varLst/>
              <dgm:presOf/>
              <dgm:alg type="sp"/>
              <dgm:shape xmlns:r="http://schemas.openxmlformats.org/officeDocument/2006/relationships" r:blip="">
                <dgm:adjLst/>
              </dgm:shape>
              <dgm:constrLst/>
              <dgm:ruleLst/>
            </dgm:layoutNode>
          </dgm:forEach>
          <dgm:presOf/>
          <dgm:ruleLst/>
        </dgm:layoutNode>
        <dgm:layoutNode name="nodeText" styleLbl="alignAccFollowNode1">
          <dgm:varLst>
            <dgm:bulletEnabled val="1"/>
          </dgm:varLst>
          <dgm:alg type="tx">
            <dgm:param type="parTxLTRAlign" val="l"/>
            <dgm:param type="parTxRTLAlign" val="r"/>
            <dgm:param type="txAnchorVert" val="t"/>
          </dgm:alg>
          <dgm:shape xmlns:r="http://schemas.openxmlformats.org/officeDocument/2006/relationships" type="upArrowCallout" r:blip="">
            <dgm:adjLst>
              <dgm:adj idx="1" val="0.5"/>
              <dgm:adj idx="2" val="0.2"/>
              <dgm:adj idx="3" val="0.2"/>
              <dgm:adj idx="4" val="1"/>
            </dgm:adjLst>
          </dgm:shape>
          <dgm:presOf axis="desOrSelf" ptType="node"/>
          <dgm:constrLst>
            <dgm:constr type="secFontSz" val="16"/>
            <dgm:constr type="primFontSz" val="26"/>
            <dgm:constr type="h"/>
            <dgm:constr type="tMarg" val="13"/>
            <dgm:constr type="lMarg" refType="w" fact="0.2236"/>
            <dgm:constr type="rMarg" refType="w" fact="0.2236"/>
            <dgm:constr type="bMarg" val="13"/>
          </dgm:constrLst>
          <dgm:ruleLst>
            <dgm:rule type="secFontSz" val="11" fact="NaN" max="NaN"/>
            <dgm:rule type="primFontSz" val="11" fact="NaN" max="NaN"/>
            <dgm:rule type="h" val="INF" fact="NaN" max="NaN"/>
          </dgm:ruleLst>
        </dgm:layoutNode>
      </dgm:layoutNode>
      <dgm:forEach name="sibTransForEach" axis="followSib" ptType="sibTrans" cnt="1">
        <dgm:layoutNode name="sibTransComposite" styleLbl="alignAccFollowNode1">
          <dgm:alg type="sp"/>
          <dgm:shape xmlns:r="http://schemas.openxmlformats.org/officeDocument/2006/relationships" r:blip="">
            <dgm:adjLst/>
          </dgm:shape>
          <dgm:ruleLst/>
        </dgm:layoutNode>
        <dgm:ruleLst>
          <dgm:rule type="h" val="INF" fact="NaN" max="NaN"/>
        </dgm:ruleLst>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D22A73-F530-4761-A86E-B294E6654E74}" type="datetimeFigureOut">
              <a:rPr lang="en-US" smtClean="0"/>
              <a:t>7/5/2020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86BDFE-B115-4A0A-8368-37826F98804E}" type="slidenum">
              <a:rPr lang="en-US" smtClean="0"/>
              <a:t>‹#›</a:t>
            </a:fld>
            <a:endParaRPr lang="en-US"/>
          </a:p>
        </p:txBody>
      </p:sp>
    </p:spTree>
    <p:extLst>
      <p:ext uri="{BB962C8B-B14F-4D97-AF65-F5344CB8AC3E}">
        <p14:creationId xmlns:p14="http://schemas.microsoft.com/office/powerpoint/2010/main" val="30948893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F86BDFE-B115-4A0A-8368-37826F98804E}" type="slidenum">
              <a:rPr lang="en-US" smtClean="0"/>
              <a:t>1</a:t>
            </a:fld>
            <a:endParaRPr lang="en-US"/>
          </a:p>
        </p:txBody>
      </p:sp>
    </p:spTree>
    <p:extLst>
      <p:ext uri="{BB962C8B-B14F-4D97-AF65-F5344CB8AC3E}">
        <p14:creationId xmlns:p14="http://schemas.microsoft.com/office/powerpoint/2010/main" val="42274022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dirty="0"/>
              <a:t>Fixed doses </a:t>
            </a:r>
          </a:p>
          <a:p>
            <a:pPr marL="1085850" lvl="2" indent="-171450">
              <a:buFont typeface="Arial" panose="020B0604020202020204" pitchFamily="34" charset="0"/>
              <a:buChar char="•"/>
            </a:pPr>
            <a:r>
              <a:rPr lang="en-US" dirty="0"/>
              <a:t>Often expressed in milligram (mg) </a:t>
            </a:r>
          </a:p>
          <a:p>
            <a:pPr marL="1085850" lvl="2" indent="-171450">
              <a:buFont typeface="Arial" panose="020B0604020202020204" pitchFamily="34" charset="0"/>
              <a:buChar char="•"/>
            </a:pPr>
            <a:r>
              <a:rPr lang="en-US" dirty="0"/>
              <a:t>No patient-based calculations are required </a:t>
            </a:r>
          </a:p>
          <a:p>
            <a:pPr marL="1085850" lvl="2" indent="-171450">
              <a:buFont typeface="Arial" panose="020B0604020202020204" pitchFamily="34" charset="0"/>
              <a:buChar char="•"/>
            </a:pPr>
            <a:r>
              <a:rPr lang="en-US" dirty="0"/>
              <a:t>Verification includes checking if the drugs prescribed fit the appropriate regimen for the type and stage of cancer  </a:t>
            </a:r>
          </a:p>
          <a:p>
            <a:endParaRPr lang="en-US" dirty="0"/>
          </a:p>
        </p:txBody>
      </p:sp>
      <p:sp>
        <p:nvSpPr>
          <p:cNvPr id="4" name="Slide Number Placeholder 3"/>
          <p:cNvSpPr>
            <a:spLocks noGrp="1"/>
          </p:cNvSpPr>
          <p:nvPr>
            <p:ph type="sldNum" sz="quarter" idx="5"/>
          </p:nvPr>
        </p:nvSpPr>
        <p:spPr/>
        <p:txBody>
          <a:bodyPr/>
          <a:lstStyle/>
          <a:p>
            <a:fld id="{6F86BDFE-B115-4A0A-8368-37826F98804E}" type="slidenum">
              <a:rPr lang="en-US" smtClean="0"/>
              <a:t>10</a:t>
            </a:fld>
            <a:endParaRPr lang="en-US"/>
          </a:p>
        </p:txBody>
      </p:sp>
    </p:spTree>
    <p:extLst>
      <p:ext uri="{BB962C8B-B14F-4D97-AF65-F5344CB8AC3E}">
        <p14:creationId xmlns:p14="http://schemas.microsoft.com/office/powerpoint/2010/main" val="24904709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200" kern="1200" dirty="0">
                <a:solidFill>
                  <a:schemeClr val="tx1"/>
                </a:solidFill>
                <a:effectLst/>
                <a:latin typeface="+mn-lt"/>
                <a:ea typeface="+mn-ea"/>
                <a:cs typeface="+mn-cs"/>
              </a:rPr>
              <a:t>Weight-based dosing </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Often expressed as dose of drugs per unit of body weight (e.g. mg/kg) </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Doses are calculated using the accurate measured weight.  </a:t>
            </a:r>
          </a:p>
          <a:p>
            <a:endParaRPr lang="en-US" dirty="0"/>
          </a:p>
        </p:txBody>
      </p:sp>
      <p:sp>
        <p:nvSpPr>
          <p:cNvPr id="4" name="Slide Number Placeholder 3"/>
          <p:cNvSpPr>
            <a:spLocks noGrp="1"/>
          </p:cNvSpPr>
          <p:nvPr>
            <p:ph type="sldNum" sz="quarter" idx="5"/>
          </p:nvPr>
        </p:nvSpPr>
        <p:spPr/>
        <p:txBody>
          <a:bodyPr/>
          <a:lstStyle/>
          <a:p>
            <a:fld id="{6F86BDFE-B115-4A0A-8368-37826F98804E}" type="slidenum">
              <a:rPr lang="en-US" smtClean="0"/>
              <a:t>11</a:t>
            </a:fld>
            <a:endParaRPr lang="en-US"/>
          </a:p>
        </p:txBody>
      </p:sp>
    </p:spTree>
    <p:extLst>
      <p:ext uri="{BB962C8B-B14F-4D97-AF65-F5344CB8AC3E}">
        <p14:creationId xmlns:p14="http://schemas.microsoft.com/office/powerpoint/2010/main" val="40885100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pPr lvl="1"/>
                <a:r>
                  <a:rPr lang="en-US" sz="1200" kern="1200" dirty="0">
                    <a:solidFill>
                      <a:schemeClr val="tx1"/>
                    </a:solidFill>
                    <a:effectLst/>
                    <a:latin typeface="+mn-lt"/>
                    <a:ea typeface="+mn-ea"/>
                    <a:cs typeface="+mn-cs"/>
                  </a:rPr>
                  <a:t>Body Surface Area (BSA) based dosing </a:t>
                </a:r>
              </a:p>
              <a:p>
                <a:pPr lvl="2"/>
                <a:r>
                  <a:rPr lang="en-US" sz="1200" kern="1200" dirty="0">
                    <a:solidFill>
                      <a:schemeClr val="tx1"/>
                    </a:solidFill>
                    <a:effectLst/>
                    <a:latin typeface="+mn-lt"/>
                    <a:ea typeface="+mn-ea"/>
                    <a:cs typeface="+mn-cs"/>
                  </a:rPr>
                  <a:t>Often expressed as the total area of a person’s skin in square meters (m</a:t>
                </a:r>
                <a:r>
                  <a:rPr lang="en-US" sz="1200" kern="1200" baseline="30000" dirty="0">
                    <a:solidFill>
                      <a:schemeClr val="tx1"/>
                    </a:solidFill>
                    <a:effectLst/>
                    <a:latin typeface="+mn-lt"/>
                    <a:ea typeface="+mn-ea"/>
                    <a:cs typeface="+mn-cs"/>
                  </a:rPr>
                  <a:t>2</a:t>
                </a:r>
                <a:r>
                  <a:rPr lang="en-US" sz="1200" kern="1200" dirty="0">
                    <a:solidFill>
                      <a:schemeClr val="tx1"/>
                    </a:solidFill>
                    <a:effectLst/>
                    <a:latin typeface="+mn-lt"/>
                    <a:ea typeface="+mn-ea"/>
                    <a:cs typeface="+mn-cs"/>
                  </a:rPr>
                  <a:t>)</a:t>
                </a:r>
              </a:p>
              <a:p>
                <a:pPr lvl="2"/>
                <a:r>
                  <a:rPr lang="en-US" sz="1200" kern="1200" dirty="0">
                    <a:solidFill>
                      <a:schemeClr val="tx1"/>
                    </a:solidFill>
                    <a:effectLst/>
                    <a:latin typeface="+mn-lt"/>
                    <a:ea typeface="+mn-ea"/>
                    <a:cs typeface="+mn-cs"/>
                  </a:rPr>
                  <a:t>A current measured height and weight should be used. It should not be estimated or stated by the patient. </a:t>
                </a:r>
              </a:p>
              <a:p>
                <a:pPr lvl="2"/>
                <a:endParaRPr lang="en-US" sz="1200" kern="1200" dirty="0">
                  <a:solidFill>
                    <a:schemeClr val="tx1"/>
                  </a:solidFill>
                  <a:effectLst/>
                  <a:latin typeface="+mn-lt"/>
                  <a:ea typeface="+mn-ea"/>
                  <a:cs typeface="+mn-cs"/>
                </a:endParaRPr>
              </a:p>
              <a:p>
                <a:pPr lvl="2"/>
                <a:r>
                  <a:rPr lang="en-US" sz="1200" kern="1200" dirty="0">
                    <a:solidFill>
                      <a:schemeClr val="tx1"/>
                    </a:solidFill>
                    <a:effectLst/>
                    <a:latin typeface="+mn-lt"/>
                    <a:ea typeface="+mn-ea"/>
                    <a:cs typeface="+mn-cs"/>
                  </a:rPr>
                  <a:t>Different methods of calculation, with slightly different outcomes. </a:t>
                </a:r>
              </a:p>
              <a:p>
                <a:pPr lvl="2"/>
                <a:r>
                  <a:rPr lang="en-US" sz="1200" kern="1200" dirty="0">
                    <a:solidFill>
                      <a:schemeClr val="tx1"/>
                    </a:solidFill>
                    <a:effectLst/>
                    <a:latin typeface="+mn-lt"/>
                    <a:ea typeface="+mn-ea"/>
                    <a:cs typeface="+mn-cs"/>
                  </a:rPr>
                  <a:t>Uniformity in formula used is relevant. </a:t>
                </a:r>
              </a:p>
              <a:p>
                <a:pPr lvl="2"/>
                <a:r>
                  <a:rPr lang="en-US" sz="1200" kern="1200" dirty="0">
                    <a:solidFill>
                      <a:schemeClr val="tx1"/>
                    </a:solidFill>
                    <a:effectLst/>
                    <a:latin typeface="+mn-lt"/>
                    <a:ea typeface="+mn-ea"/>
                    <a:cs typeface="+mn-cs"/>
                  </a:rPr>
                  <a:t>Most common used formula is the Mosteller equation   </a:t>
                </a:r>
              </a:p>
              <a:p>
                <a14:m>
                  <m:oMath xmlns:m="http://schemas.openxmlformats.org/officeDocument/2006/math">
                    <m:r>
                      <m:rPr>
                        <m:sty m:val="p"/>
                      </m:rPr>
                      <a:rPr lang="en-US" sz="1200" kern="1200">
                        <a:solidFill>
                          <a:schemeClr val="tx1"/>
                        </a:solidFill>
                        <a:effectLst/>
                        <a:latin typeface="Cambria Math" panose="02040503050406030204" pitchFamily="18" charset="0"/>
                        <a:ea typeface="+mn-ea"/>
                        <a:cs typeface="+mn-cs"/>
                      </a:rPr>
                      <m:t>BSA</m:t>
                    </m:r>
                    <m:r>
                      <a:rPr lang="en-US" sz="1200" kern="1200">
                        <a:solidFill>
                          <a:schemeClr val="tx1"/>
                        </a:solidFill>
                        <a:effectLst/>
                        <a:latin typeface="Cambria Math" panose="02040503050406030204" pitchFamily="18" charset="0"/>
                        <a:ea typeface="+mn-ea"/>
                        <a:cs typeface="+mn-cs"/>
                      </a:rPr>
                      <m:t> (</m:t>
                    </m:r>
                    <m:r>
                      <m:rPr>
                        <m:sty m:val="p"/>
                      </m:rPr>
                      <a:rPr lang="en-US" sz="1200" kern="1200">
                        <a:solidFill>
                          <a:schemeClr val="tx1"/>
                        </a:solidFill>
                        <a:effectLst/>
                        <a:latin typeface="Cambria Math" panose="02040503050406030204" pitchFamily="18" charset="0"/>
                        <a:ea typeface="+mn-ea"/>
                        <a:cs typeface="+mn-cs"/>
                      </a:rPr>
                      <m:t>m</m:t>
                    </m:r>
                    <m:r>
                      <a:rPr lang="en-US" sz="1200" kern="1200">
                        <a:solidFill>
                          <a:schemeClr val="tx1"/>
                        </a:solidFill>
                        <a:effectLst/>
                        <a:latin typeface="Cambria Math" panose="02040503050406030204" pitchFamily="18" charset="0"/>
                        <a:ea typeface="+mn-ea"/>
                        <a:cs typeface="+mn-cs"/>
                      </a:rPr>
                      <m:t>2)=</m:t>
                    </m:r>
                    <m:rad>
                      <m:radPr>
                        <m:degHide m:val="on"/>
                        <m:ctrlPr>
                          <a:rPr lang="en-US" sz="1200" i="1" kern="1200">
                            <a:solidFill>
                              <a:schemeClr val="tx1"/>
                            </a:solidFill>
                            <a:effectLst/>
                            <a:latin typeface="Cambria Math" panose="02040503050406030204" pitchFamily="18" charset="0"/>
                            <a:ea typeface="+mn-ea"/>
                            <a:cs typeface="+mn-cs"/>
                          </a:rPr>
                        </m:ctrlPr>
                      </m:radPr>
                      <m:deg/>
                      <m:e>
                        <m:f>
                          <m:fPr>
                            <m:ctrlPr>
                              <a:rPr lang="en-US" sz="1200" i="1" kern="1200">
                                <a:solidFill>
                                  <a:schemeClr val="tx1"/>
                                </a:solidFill>
                                <a:effectLst/>
                                <a:latin typeface="Cambria Math" panose="02040503050406030204" pitchFamily="18" charset="0"/>
                                <a:ea typeface="+mn-ea"/>
                                <a:cs typeface="+mn-cs"/>
                              </a:rPr>
                            </m:ctrlPr>
                          </m:fPr>
                          <m:num>
                            <m:r>
                              <a:rPr lang="en-US" sz="1200" i="1" kern="1200">
                                <a:solidFill>
                                  <a:schemeClr val="tx1"/>
                                </a:solidFill>
                                <a:effectLst/>
                                <a:latin typeface="Cambria Math" panose="02040503050406030204" pitchFamily="18" charset="0"/>
                                <a:ea typeface="+mn-ea"/>
                                <a:cs typeface="+mn-cs"/>
                              </a:rPr>
                              <m:t>h𝑒𝑖𝑔h𝑡</m:t>
                            </m:r>
                            <m:r>
                              <a:rPr lang="en-US" sz="1200" i="1" kern="1200">
                                <a:solidFill>
                                  <a:schemeClr val="tx1"/>
                                </a:solidFill>
                                <a:effectLst/>
                                <a:latin typeface="Cambria Math" panose="02040503050406030204" pitchFamily="18" charset="0"/>
                                <a:ea typeface="+mn-ea"/>
                                <a:cs typeface="+mn-cs"/>
                              </a:rPr>
                              <m:t> </m:t>
                            </m:r>
                            <m:r>
                              <a:rPr lang="en-US" sz="1200" i="1" kern="1200">
                                <a:solidFill>
                                  <a:schemeClr val="tx1"/>
                                </a:solidFill>
                                <a:effectLst/>
                                <a:latin typeface="Cambria Math" panose="02040503050406030204" pitchFamily="18" charset="0"/>
                                <a:ea typeface="+mn-ea"/>
                                <a:cs typeface="+mn-cs"/>
                              </a:rPr>
                              <m:t>𝑖𝑛</m:t>
                            </m:r>
                            <m:r>
                              <a:rPr lang="en-US" sz="1200" i="1" kern="1200">
                                <a:solidFill>
                                  <a:schemeClr val="tx1"/>
                                </a:solidFill>
                                <a:effectLst/>
                                <a:latin typeface="Cambria Math" panose="02040503050406030204" pitchFamily="18" charset="0"/>
                                <a:ea typeface="+mn-ea"/>
                                <a:cs typeface="+mn-cs"/>
                              </a:rPr>
                              <m:t> </m:t>
                            </m:r>
                            <m:r>
                              <a:rPr lang="en-US" sz="1200" i="1" kern="1200">
                                <a:solidFill>
                                  <a:schemeClr val="tx1"/>
                                </a:solidFill>
                                <a:effectLst/>
                                <a:latin typeface="Cambria Math" panose="02040503050406030204" pitchFamily="18" charset="0"/>
                                <a:ea typeface="+mn-ea"/>
                                <a:cs typeface="+mn-cs"/>
                              </a:rPr>
                              <m:t>𝑐𝑚</m:t>
                            </m:r>
                            <m:r>
                              <a:rPr lang="en-US" sz="1200" i="1" kern="1200">
                                <a:solidFill>
                                  <a:schemeClr val="tx1"/>
                                </a:solidFill>
                                <a:effectLst/>
                                <a:latin typeface="Cambria Math" panose="02040503050406030204" pitchFamily="18" charset="0"/>
                                <a:ea typeface="+mn-ea"/>
                                <a:cs typeface="+mn-cs"/>
                              </a:rPr>
                              <m:t> </m:t>
                            </m:r>
                            <m:r>
                              <a:rPr lang="en-US" sz="1200" i="1" kern="1200">
                                <a:solidFill>
                                  <a:schemeClr val="tx1"/>
                                </a:solidFill>
                                <a:effectLst/>
                                <a:latin typeface="Cambria Math" panose="02040503050406030204" pitchFamily="18" charset="0"/>
                                <a:ea typeface="+mn-ea"/>
                                <a:cs typeface="+mn-cs"/>
                              </a:rPr>
                              <m:t>𝑥</m:t>
                            </m:r>
                            <m:r>
                              <a:rPr lang="en-US" sz="1200" i="1" kern="1200">
                                <a:solidFill>
                                  <a:schemeClr val="tx1"/>
                                </a:solidFill>
                                <a:effectLst/>
                                <a:latin typeface="Cambria Math" panose="02040503050406030204" pitchFamily="18" charset="0"/>
                                <a:ea typeface="+mn-ea"/>
                                <a:cs typeface="+mn-cs"/>
                              </a:rPr>
                              <m:t> </m:t>
                            </m:r>
                            <m:r>
                              <a:rPr lang="en-US" sz="1200" i="1" kern="1200">
                                <a:solidFill>
                                  <a:schemeClr val="tx1"/>
                                </a:solidFill>
                                <a:effectLst/>
                                <a:latin typeface="Cambria Math" panose="02040503050406030204" pitchFamily="18" charset="0"/>
                                <a:ea typeface="+mn-ea"/>
                                <a:cs typeface="+mn-cs"/>
                              </a:rPr>
                              <m:t>𝑤𝑒𝑖𝑔h𝑡</m:t>
                            </m:r>
                            <m:r>
                              <a:rPr lang="en-US" sz="1200" i="1" kern="1200">
                                <a:solidFill>
                                  <a:schemeClr val="tx1"/>
                                </a:solidFill>
                                <a:effectLst/>
                                <a:latin typeface="Cambria Math" panose="02040503050406030204" pitchFamily="18" charset="0"/>
                                <a:ea typeface="+mn-ea"/>
                                <a:cs typeface="+mn-cs"/>
                              </a:rPr>
                              <m:t> </m:t>
                            </m:r>
                            <m:r>
                              <a:rPr lang="en-US" sz="1200" i="1" kern="1200">
                                <a:solidFill>
                                  <a:schemeClr val="tx1"/>
                                </a:solidFill>
                                <a:effectLst/>
                                <a:latin typeface="Cambria Math" panose="02040503050406030204" pitchFamily="18" charset="0"/>
                                <a:ea typeface="+mn-ea"/>
                                <a:cs typeface="+mn-cs"/>
                              </a:rPr>
                              <m:t>𝑖𝑛</m:t>
                            </m:r>
                            <m:r>
                              <a:rPr lang="en-US" sz="1200" i="1" kern="1200">
                                <a:solidFill>
                                  <a:schemeClr val="tx1"/>
                                </a:solidFill>
                                <a:effectLst/>
                                <a:latin typeface="Cambria Math" panose="02040503050406030204" pitchFamily="18" charset="0"/>
                                <a:ea typeface="+mn-ea"/>
                                <a:cs typeface="+mn-cs"/>
                              </a:rPr>
                              <m:t> </m:t>
                            </m:r>
                            <m:r>
                              <a:rPr lang="en-US" sz="1200" i="1" kern="1200">
                                <a:solidFill>
                                  <a:schemeClr val="tx1"/>
                                </a:solidFill>
                                <a:effectLst/>
                                <a:latin typeface="Cambria Math" panose="02040503050406030204" pitchFamily="18" charset="0"/>
                                <a:ea typeface="+mn-ea"/>
                                <a:cs typeface="+mn-cs"/>
                              </a:rPr>
                              <m:t>𝑘𝑔</m:t>
                            </m:r>
                          </m:num>
                          <m:den>
                            <m:r>
                              <a:rPr lang="en-US" sz="1200" i="1" kern="1200">
                                <a:solidFill>
                                  <a:schemeClr val="tx1"/>
                                </a:solidFill>
                                <a:effectLst/>
                                <a:latin typeface="Cambria Math" panose="02040503050406030204" pitchFamily="18" charset="0"/>
                                <a:ea typeface="+mn-ea"/>
                                <a:cs typeface="+mn-cs"/>
                              </a:rPr>
                              <m:t>3,600</m:t>
                            </m:r>
                          </m:den>
                        </m:f>
                      </m:e>
                    </m:rad>
                  </m:oMath>
                </a14:m>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or</a:t>
                </a:r>
              </a:p>
              <a:p>
                <a:r>
                  <a:rPr lang="en-US" sz="1200" kern="1200" dirty="0">
                    <a:solidFill>
                      <a:schemeClr val="tx1"/>
                    </a:solidFill>
                    <a:effectLst/>
                    <a:latin typeface="+mn-lt"/>
                    <a:ea typeface="+mn-ea"/>
                    <a:cs typeface="+mn-cs"/>
                  </a:rPr>
                  <a:t>BSA (m</a:t>
                </a:r>
                <a:r>
                  <a:rPr lang="en-US" sz="1200" kern="1200" baseline="30000" dirty="0">
                    <a:solidFill>
                      <a:schemeClr val="tx1"/>
                    </a:solidFill>
                    <a:effectLst/>
                    <a:latin typeface="+mn-lt"/>
                    <a:ea typeface="+mn-ea"/>
                    <a:cs typeface="+mn-cs"/>
                  </a:rPr>
                  <a:t>2</a:t>
                </a:r>
                <a:r>
                  <a:rPr lang="en-US" sz="1200" kern="1200" dirty="0">
                    <a:solidFill>
                      <a:schemeClr val="tx1"/>
                    </a:solidFill>
                    <a:effectLst/>
                    <a:latin typeface="+mn-lt"/>
                    <a:ea typeface="+mn-ea"/>
                    <a:cs typeface="+mn-cs"/>
                  </a:rPr>
                  <a:t>) = </a:t>
                </a:r>
                <a14:m>
                  <m:oMath xmlns:m="http://schemas.openxmlformats.org/officeDocument/2006/math">
                    <m:rad>
                      <m:radPr>
                        <m:degHide m:val="on"/>
                        <m:ctrlPr>
                          <a:rPr lang="en-US" sz="1200" i="1" kern="1200">
                            <a:solidFill>
                              <a:schemeClr val="tx1"/>
                            </a:solidFill>
                            <a:effectLst/>
                            <a:latin typeface="Cambria Math" panose="02040503050406030204" pitchFamily="18" charset="0"/>
                            <a:ea typeface="+mn-ea"/>
                            <a:cs typeface="+mn-cs"/>
                          </a:rPr>
                        </m:ctrlPr>
                      </m:radPr>
                      <m:deg/>
                      <m:e>
                        <m:f>
                          <m:fPr>
                            <m:ctrlPr>
                              <a:rPr lang="en-US" sz="1200" i="1" kern="1200">
                                <a:solidFill>
                                  <a:schemeClr val="tx1"/>
                                </a:solidFill>
                                <a:effectLst/>
                                <a:latin typeface="Cambria Math" panose="02040503050406030204" pitchFamily="18" charset="0"/>
                                <a:ea typeface="+mn-ea"/>
                                <a:cs typeface="+mn-cs"/>
                              </a:rPr>
                            </m:ctrlPr>
                          </m:fPr>
                          <m:num>
                            <m:r>
                              <a:rPr lang="en-US" sz="1200" i="1" kern="1200">
                                <a:solidFill>
                                  <a:schemeClr val="tx1"/>
                                </a:solidFill>
                                <a:effectLst/>
                                <a:latin typeface="Cambria Math" panose="02040503050406030204" pitchFamily="18" charset="0"/>
                                <a:ea typeface="+mn-ea"/>
                                <a:cs typeface="+mn-cs"/>
                              </a:rPr>
                              <m:t>h𝑒𝑖𝑔h𝑡</m:t>
                            </m:r>
                            <m:r>
                              <a:rPr lang="en-US" sz="1200" i="1" kern="1200">
                                <a:solidFill>
                                  <a:schemeClr val="tx1"/>
                                </a:solidFill>
                                <a:effectLst/>
                                <a:latin typeface="Cambria Math" panose="02040503050406030204" pitchFamily="18" charset="0"/>
                                <a:ea typeface="+mn-ea"/>
                                <a:cs typeface="+mn-cs"/>
                              </a:rPr>
                              <m:t> </m:t>
                            </m:r>
                            <m:r>
                              <a:rPr lang="en-US" sz="1200" i="1" kern="1200">
                                <a:solidFill>
                                  <a:schemeClr val="tx1"/>
                                </a:solidFill>
                                <a:effectLst/>
                                <a:latin typeface="Cambria Math" panose="02040503050406030204" pitchFamily="18" charset="0"/>
                                <a:ea typeface="+mn-ea"/>
                                <a:cs typeface="+mn-cs"/>
                              </a:rPr>
                              <m:t>𝑖𝑛</m:t>
                            </m:r>
                            <m:r>
                              <a:rPr lang="en-US" sz="1200" i="1" kern="1200">
                                <a:solidFill>
                                  <a:schemeClr val="tx1"/>
                                </a:solidFill>
                                <a:effectLst/>
                                <a:latin typeface="Cambria Math" panose="02040503050406030204" pitchFamily="18" charset="0"/>
                                <a:ea typeface="+mn-ea"/>
                                <a:cs typeface="+mn-cs"/>
                              </a:rPr>
                              <m:t> </m:t>
                            </m:r>
                            <m:r>
                              <a:rPr lang="en-US" sz="1200" i="1" kern="1200">
                                <a:solidFill>
                                  <a:schemeClr val="tx1"/>
                                </a:solidFill>
                                <a:effectLst/>
                                <a:latin typeface="Cambria Math" panose="02040503050406030204" pitchFamily="18" charset="0"/>
                                <a:ea typeface="+mn-ea"/>
                                <a:cs typeface="+mn-cs"/>
                              </a:rPr>
                              <m:t>𝑖𝑛𝑐h𝑒𝑠</m:t>
                            </m:r>
                            <m:r>
                              <a:rPr lang="en-US" sz="1200" i="1" kern="1200">
                                <a:solidFill>
                                  <a:schemeClr val="tx1"/>
                                </a:solidFill>
                                <a:effectLst/>
                                <a:latin typeface="Cambria Math" panose="02040503050406030204" pitchFamily="18" charset="0"/>
                                <a:ea typeface="+mn-ea"/>
                                <a:cs typeface="+mn-cs"/>
                              </a:rPr>
                              <m:t> </m:t>
                            </m:r>
                            <m:r>
                              <a:rPr lang="en-US" sz="1200" i="1" kern="1200">
                                <a:solidFill>
                                  <a:schemeClr val="tx1"/>
                                </a:solidFill>
                                <a:effectLst/>
                                <a:latin typeface="Cambria Math" panose="02040503050406030204" pitchFamily="18" charset="0"/>
                                <a:ea typeface="+mn-ea"/>
                                <a:cs typeface="+mn-cs"/>
                              </a:rPr>
                              <m:t>𝑥</m:t>
                            </m:r>
                            <m:r>
                              <a:rPr lang="en-US" sz="1200" i="1" kern="1200">
                                <a:solidFill>
                                  <a:schemeClr val="tx1"/>
                                </a:solidFill>
                                <a:effectLst/>
                                <a:latin typeface="Cambria Math" panose="02040503050406030204" pitchFamily="18" charset="0"/>
                                <a:ea typeface="+mn-ea"/>
                                <a:cs typeface="+mn-cs"/>
                              </a:rPr>
                              <m:t> </m:t>
                            </m:r>
                            <m:r>
                              <a:rPr lang="en-US" sz="1200" i="1" kern="1200">
                                <a:solidFill>
                                  <a:schemeClr val="tx1"/>
                                </a:solidFill>
                                <a:effectLst/>
                                <a:latin typeface="Cambria Math" panose="02040503050406030204" pitchFamily="18" charset="0"/>
                                <a:ea typeface="+mn-ea"/>
                                <a:cs typeface="+mn-cs"/>
                              </a:rPr>
                              <m:t>𝑤𝑒𝑖𝑔h𝑡</m:t>
                            </m:r>
                            <m:r>
                              <a:rPr lang="en-US" sz="1200" i="1" kern="1200">
                                <a:solidFill>
                                  <a:schemeClr val="tx1"/>
                                </a:solidFill>
                                <a:effectLst/>
                                <a:latin typeface="Cambria Math" panose="02040503050406030204" pitchFamily="18" charset="0"/>
                                <a:ea typeface="+mn-ea"/>
                                <a:cs typeface="+mn-cs"/>
                              </a:rPr>
                              <m:t> </m:t>
                            </m:r>
                            <m:r>
                              <a:rPr lang="en-US" sz="1200" i="1" kern="1200">
                                <a:solidFill>
                                  <a:schemeClr val="tx1"/>
                                </a:solidFill>
                                <a:effectLst/>
                                <a:latin typeface="Cambria Math" panose="02040503050406030204" pitchFamily="18" charset="0"/>
                                <a:ea typeface="+mn-ea"/>
                                <a:cs typeface="+mn-cs"/>
                              </a:rPr>
                              <m:t>𝑖𝑛</m:t>
                            </m:r>
                            <m:r>
                              <a:rPr lang="en-US" sz="1200" i="1" kern="1200">
                                <a:solidFill>
                                  <a:schemeClr val="tx1"/>
                                </a:solidFill>
                                <a:effectLst/>
                                <a:latin typeface="Cambria Math" panose="02040503050406030204" pitchFamily="18" charset="0"/>
                                <a:ea typeface="+mn-ea"/>
                                <a:cs typeface="+mn-cs"/>
                              </a:rPr>
                              <m:t> </m:t>
                            </m:r>
                            <m:r>
                              <a:rPr lang="en-US" sz="1200" i="1" kern="1200">
                                <a:solidFill>
                                  <a:schemeClr val="tx1"/>
                                </a:solidFill>
                                <a:effectLst/>
                                <a:latin typeface="Cambria Math" panose="02040503050406030204" pitchFamily="18" charset="0"/>
                                <a:ea typeface="+mn-ea"/>
                                <a:cs typeface="+mn-cs"/>
                              </a:rPr>
                              <m:t>𝑝𝑜𝑢𝑛𝑑𝑠</m:t>
                            </m:r>
                          </m:num>
                          <m:den>
                            <m:r>
                              <a:rPr lang="en-US" sz="1200" i="1" kern="1200">
                                <a:solidFill>
                                  <a:schemeClr val="tx1"/>
                                </a:solidFill>
                                <a:effectLst/>
                                <a:latin typeface="Cambria Math" panose="02040503050406030204" pitchFamily="18" charset="0"/>
                                <a:ea typeface="+mn-ea"/>
                                <a:cs typeface="+mn-cs"/>
                              </a:rPr>
                              <m:t>3,131</m:t>
                            </m:r>
                          </m:den>
                        </m:f>
                      </m:e>
                    </m:rad>
                  </m:oMath>
                </a14:m>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Be aware of medication-specific circumstances that affect dosing based on BSA. E.g. vincristine dosing is based on BSA, but prescribers often cap the dose at a maximum of 2mg, regardless of the BSA, to reduce potential neurologic toxicities </a:t>
                </a:r>
              </a:p>
              <a:p>
                <a:endParaRPr lang="en-US" dirty="0"/>
              </a:p>
            </p:txBody>
          </p:sp>
        </mc:Choice>
        <mc:Fallback xmlns="">
          <p:sp>
            <p:nvSpPr>
              <p:cNvPr id="3" name="Notes Placeholder 2"/>
              <p:cNvSpPr>
                <a:spLocks noGrp="1"/>
              </p:cNvSpPr>
              <p:nvPr>
                <p:ph type="body" idx="1"/>
              </p:nvPr>
            </p:nvSpPr>
            <p:spPr/>
            <p:txBody>
              <a:bodyPr/>
              <a:lstStyle/>
              <a:p>
                <a:pPr lvl="1"/>
                <a:r>
                  <a:rPr lang="en-US" sz="1200" kern="1200" dirty="0">
                    <a:solidFill>
                      <a:schemeClr val="tx1"/>
                    </a:solidFill>
                    <a:effectLst/>
                    <a:latin typeface="+mn-lt"/>
                    <a:ea typeface="+mn-ea"/>
                    <a:cs typeface="+mn-cs"/>
                  </a:rPr>
                  <a:t>Body Surface Area (BSA) based dosing </a:t>
                </a:r>
              </a:p>
              <a:p>
                <a:pPr lvl="2"/>
                <a:r>
                  <a:rPr lang="en-US" sz="1200" kern="1200" dirty="0">
                    <a:solidFill>
                      <a:schemeClr val="tx1"/>
                    </a:solidFill>
                    <a:effectLst/>
                    <a:latin typeface="+mn-lt"/>
                    <a:ea typeface="+mn-ea"/>
                    <a:cs typeface="+mn-cs"/>
                  </a:rPr>
                  <a:t>Often expressed as the total area of a person’s skin in square meters (m</a:t>
                </a:r>
                <a:r>
                  <a:rPr lang="en-US" sz="1200" kern="1200" baseline="30000" dirty="0">
                    <a:solidFill>
                      <a:schemeClr val="tx1"/>
                    </a:solidFill>
                    <a:effectLst/>
                    <a:latin typeface="+mn-lt"/>
                    <a:ea typeface="+mn-ea"/>
                    <a:cs typeface="+mn-cs"/>
                  </a:rPr>
                  <a:t>2</a:t>
                </a:r>
                <a:r>
                  <a:rPr lang="en-US" sz="1200" kern="1200" dirty="0">
                    <a:solidFill>
                      <a:schemeClr val="tx1"/>
                    </a:solidFill>
                    <a:effectLst/>
                    <a:latin typeface="+mn-lt"/>
                    <a:ea typeface="+mn-ea"/>
                    <a:cs typeface="+mn-cs"/>
                  </a:rPr>
                  <a:t>) (23)</a:t>
                </a:r>
              </a:p>
              <a:p>
                <a:pPr lvl="2"/>
                <a:r>
                  <a:rPr lang="en-US" sz="1200" kern="1200" dirty="0">
                    <a:solidFill>
                      <a:schemeClr val="tx1"/>
                    </a:solidFill>
                    <a:effectLst/>
                    <a:latin typeface="+mn-lt"/>
                    <a:ea typeface="+mn-ea"/>
                    <a:cs typeface="+mn-cs"/>
                  </a:rPr>
                  <a:t>A current measured height and weight should be used. It should not be estimated or stated by the patient. (23)</a:t>
                </a:r>
              </a:p>
              <a:p>
                <a:pPr lvl="2"/>
                <a:r>
                  <a:rPr lang="en-US" sz="1200" kern="1200" dirty="0">
                    <a:solidFill>
                      <a:schemeClr val="tx1"/>
                    </a:solidFill>
                    <a:effectLst/>
                    <a:latin typeface="+mn-lt"/>
                    <a:ea typeface="+mn-ea"/>
                    <a:cs typeface="+mn-cs"/>
                  </a:rPr>
                  <a:t>Different methods of calculation, with slightly different outcomes. (23)</a:t>
                </a:r>
              </a:p>
              <a:p>
                <a:pPr lvl="2"/>
                <a:r>
                  <a:rPr lang="en-US" sz="1200" kern="1200" dirty="0">
                    <a:solidFill>
                      <a:schemeClr val="tx1"/>
                    </a:solidFill>
                    <a:effectLst/>
                    <a:latin typeface="+mn-lt"/>
                    <a:ea typeface="+mn-ea"/>
                    <a:cs typeface="+mn-cs"/>
                  </a:rPr>
                  <a:t>Uniformity in formula used is relevant. (23)</a:t>
                </a:r>
              </a:p>
              <a:p>
                <a:pPr lvl="2"/>
                <a:r>
                  <a:rPr lang="en-US" sz="1200" kern="1200" dirty="0">
                    <a:solidFill>
                      <a:schemeClr val="tx1"/>
                    </a:solidFill>
                    <a:effectLst/>
                    <a:latin typeface="+mn-lt"/>
                    <a:ea typeface="+mn-ea"/>
                    <a:cs typeface="+mn-cs"/>
                  </a:rPr>
                  <a:t>Most common used formula is the Mosteller equation (23,52)     </a:t>
                </a:r>
              </a:p>
              <a:p>
                <a:r>
                  <a:rPr lang="en-US" sz="1200" i="0" kern="1200">
                    <a:solidFill>
                      <a:schemeClr val="tx1"/>
                    </a:solidFill>
                    <a:effectLst/>
                    <a:latin typeface="+mn-lt"/>
                    <a:ea typeface="+mn-ea"/>
                    <a:cs typeface="+mn-cs"/>
                  </a:rPr>
                  <a:t>BSA (m2)=√((ℎ𝑒𝑖𝑔ℎ𝑡 𝑖𝑛 𝑐𝑚 𝑥 𝑤𝑒𝑖𝑔ℎ𝑡 𝑖𝑛 𝑘𝑔)/3,600)</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or</a:t>
                </a:r>
              </a:p>
              <a:p>
                <a:r>
                  <a:rPr lang="en-US" sz="1200" kern="1200" dirty="0">
                    <a:solidFill>
                      <a:schemeClr val="tx1"/>
                    </a:solidFill>
                    <a:effectLst/>
                    <a:latin typeface="+mn-lt"/>
                    <a:ea typeface="+mn-ea"/>
                    <a:cs typeface="+mn-cs"/>
                  </a:rPr>
                  <a:t>BSA (m</a:t>
                </a:r>
                <a:r>
                  <a:rPr lang="en-US" sz="1200" kern="1200" baseline="30000" dirty="0">
                    <a:solidFill>
                      <a:schemeClr val="tx1"/>
                    </a:solidFill>
                    <a:effectLst/>
                    <a:latin typeface="+mn-lt"/>
                    <a:ea typeface="+mn-ea"/>
                    <a:cs typeface="+mn-cs"/>
                  </a:rPr>
                  <a:t>2</a:t>
                </a:r>
                <a:r>
                  <a:rPr lang="en-US" sz="1200" kern="1200" dirty="0">
                    <a:solidFill>
                      <a:schemeClr val="tx1"/>
                    </a:solidFill>
                    <a:effectLst/>
                    <a:latin typeface="+mn-lt"/>
                    <a:ea typeface="+mn-ea"/>
                    <a:cs typeface="+mn-cs"/>
                  </a:rPr>
                  <a:t>) = </a:t>
                </a:r>
                <a:r>
                  <a:rPr lang="en-US" sz="1200" i="0" kern="1200">
                    <a:solidFill>
                      <a:schemeClr val="tx1"/>
                    </a:solidFill>
                    <a:effectLst/>
                    <a:latin typeface="+mn-lt"/>
                    <a:ea typeface="+mn-ea"/>
                    <a:cs typeface="+mn-cs"/>
                  </a:rPr>
                  <a:t>√((ℎ𝑒𝑖𝑔ℎ𝑡 𝑖𝑛 𝑖𝑛𝑐ℎ𝑒𝑠 𝑥 𝑤𝑒𝑖𝑔ℎ𝑡 𝑖𝑛 𝑝𝑜𝑢𝑛𝑑𝑠)/3,131)</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Be aware of medication-specific circumstances that affect dosing based on BSA. E.g. vincristine dosing is based on BSA, but prescribers often cap the dose at a maximum of 2mg, regardless of the BSA, to reduce potential neurologic toxicities (23)</a:t>
                </a:r>
              </a:p>
              <a:p>
                <a:endParaRPr lang="en-US" dirty="0"/>
              </a:p>
            </p:txBody>
          </p:sp>
        </mc:Fallback>
      </mc:AlternateContent>
      <p:sp>
        <p:nvSpPr>
          <p:cNvPr id="4" name="Slide Number Placeholder 3"/>
          <p:cNvSpPr>
            <a:spLocks noGrp="1"/>
          </p:cNvSpPr>
          <p:nvPr>
            <p:ph type="sldNum" sz="quarter" idx="5"/>
          </p:nvPr>
        </p:nvSpPr>
        <p:spPr/>
        <p:txBody>
          <a:bodyPr/>
          <a:lstStyle/>
          <a:p>
            <a:fld id="{6F86BDFE-B115-4A0A-8368-37826F98804E}" type="slidenum">
              <a:rPr lang="en-US" smtClean="0"/>
              <a:t>12</a:t>
            </a:fld>
            <a:endParaRPr lang="en-US"/>
          </a:p>
        </p:txBody>
      </p:sp>
    </p:spTree>
    <p:extLst>
      <p:ext uri="{BB962C8B-B14F-4D97-AF65-F5344CB8AC3E}">
        <p14:creationId xmlns:p14="http://schemas.microsoft.com/office/powerpoint/2010/main" val="21440200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AUC-based dosing </a:t>
                </a:r>
              </a:p>
              <a:p>
                <a:pPr lvl="1"/>
                <a:r>
                  <a:rPr lang="en-US" sz="1200" kern="1200" dirty="0">
                    <a:solidFill>
                      <a:schemeClr val="tx1"/>
                    </a:solidFill>
                    <a:effectLst/>
                    <a:latin typeface="+mn-lt"/>
                    <a:ea typeface="+mn-ea"/>
                    <a:cs typeface="+mn-cs"/>
                  </a:rPr>
                  <a:t>Often used to determine carboplatin doses </a:t>
                </a:r>
              </a:p>
              <a:p>
                <a:pPr lvl="1"/>
                <a:r>
                  <a:rPr lang="en-US" sz="1200" kern="1200" dirty="0">
                    <a:solidFill>
                      <a:schemeClr val="tx1"/>
                    </a:solidFill>
                    <a:effectLst/>
                    <a:latin typeface="+mn-lt"/>
                    <a:ea typeface="+mn-ea"/>
                    <a:cs typeface="+mn-cs"/>
                  </a:rPr>
                  <a:t>AUC stands for ‘area under the concentration-versus-time curve’ </a:t>
                </a:r>
              </a:p>
              <a:p>
                <a:r>
                  <a:rPr lang="en-US" sz="1200" kern="1200" dirty="0">
                    <a:solidFill>
                      <a:schemeClr val="tx1"/>
                    </a:solidFill>
                    <a:effectLst/>
                    <a:latin typeface="+mn-lt"/>
                    <a:ea typeface="+mn-ea"/>
                    <a:cs typeface="+mn-cs"/>
                  </a:rPr>
                  <a:t>AUC refers to the amount of drug exposure over time or the total drug concentration in plasma over a period of time </a:t>
                </a:r>
              </a:p>
              <a:p>
                <a:endParaRPr lang="en-US" sz="12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endParaRPr lang="en-US" dirty="0"/>
              </a:p>
            </p:txBody>
          </p:sp>
        </mc:Choice>
        <mc:Fallback xmlns="">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AUC-based dosing (23)</a:t>
                </a:r>
              </a:p>
              <a:p>
                <a:pPr lvl="1"/>
                <a:r>
                  <a:rPr lang="en-US" sz="1200" kern="1200" dirty="0">
                    <a:solidFill>
                      <a:schemeClr val="tx1"/>
                    </a:solidFill>
                    <a:effectLst/>
                    <a:latin typeface="+mn-lt"/>
                    <a:ea typeface="+mn-ea"/>
                    <a:cs typeface="+mn-cs"/>
                  </a:rPr>
                  <a:t>Often used to determine carboplatin doses (23)</a:t>
                </a:r>
              </a:p>
              <a:p>
                <a:pPr lvl="1"/>
                <a:r>
                  <a:rPr lang="en-US" sz="1200" kern="1200" dirty="0">
                    <a:solidFill>
                      <a:schemeClr val="tx1"/>
                    </a:solidFill>
                    <a:effectLst/>
                    <a:latin typeface="+mn-lt"/>
                    <a:ea typeface="+mn-ea"/>
                    <a:cs typeface="+mn-cs"/>
                  </a:rPr>
                  <a:t>AUC stands for ‘area under the concentration-versus-time curve’ (23)</a:t>
                </a:r>
              </a:p>
              <a:p>
                <a:r>
                  <a:rPr lang="en-US" sz="1200" kern="1200" dirty="0">
                    <a:solidFill>
                      <a:schemeClr val="tx1"/>
                    </a:solidFill>
                    <a:effectLst/>
                    <a:latin typeface="+mn-lt"/>
                    <a:ea typeface="+mn-ea"/>
                    <a:cs typeface="+mn-cs"/>
                  </a:rPr>
                  <a:t>AUC refers to the amount of drug exposure over time or the total drug concentration in plasma over a period of time (23)</a:t>
                </a:r>
              </a:p>
              <a:p>
                <a:pPr lvl="1"/>
                <a:r>
                  <a:rPr lang="en-US" sz="1200" kern="1200" dirty="0">
                    <a:solidFill>
                      <a:schemeClr val="tx1"/>
                    </a:solidFill>
                    <a:effectLst/>
                    <a:latin typeface="+mn-lt"/>
                    <a:ea typeface="+mn-ea"/>
                    <a:cs typeface="+mn-cs"/>
                  </a:rPr>
                  <a:t>AUC of carboplatin accounts for age, gender, weight and renal function. Carboplatin drug clearance is strongly correlated with renal function (23)</a:t>
                </a:r>
              </a:p>
              <a:p>
                <a:pPr lvl="1"/>
                <a:r>
                  <a:rPr lang="en-US" sz="1200" kern="1200" dirty="0">
                    <a:solidFill>
                      <a:schemeClr val="tx1"/>
                    </a:solidFill>
                    <a:effectLst/>
                    <a:latin typeface="+mn-lt"/>
                    <a:ea typeface="+mn-ea"/>
                    <a:cs typeface="+mn-cs"/>
                  </a:rPr>
                  <a:t>Before the AUC can be calculated, the estimated creatinine clearance (estCrCl) needs to be calculated or the actual glomerular filtration rate (GFR) needs to be established. The GFR is rarely used because it requires a 24 hours urine collection. (23)</a:t>
                </a:r>
              </a:p>
              <a:p>
                <a:pPr lvl="1"/>
                <a:r>
                  <a:rPr lang="en-US" sz="1200" kern="1200" dirty="0">
                    <a:solidFill>
                      <a:schemeClr val="tx1"/>
                    </a:solidFill>
                    <a:effectLst/>
                    <a:latin typeface="+mn-lt"/>
                    <a:ea typeface="+mn-ea"/>
                    <a:cs typeface="+mn-cs"/>
                  </a:rPr>
                  <a:t>There are several formulas to obtain the value of the estCrCl, most commonly used is the Cockcroft-Gault formula. (53)</a:t>
                </a:r>
              </a:p>
              <a:p>
                <a:pPr lvl="1"/>
                <a:r>
                  <a:rPr lang="en-US" sz="1200" kern="1200" dirty="0">
                    <a:solidFill>
                      <a:schemeClr val="tx1"/>
                    </a:solidFill>
                    <a:effectLst/>
                    <a:latin typeface="+mn-lt"/>
                    <a:ea typeface="+mn-ea"/>
                    <a:cs typeface="+mn-cs"/>
                  </a:rPr>
                  <a:t>If different formulas are used, the outcomes can show significantly different results. (23)</a:t>
                </a:r>
              </a:p>
              <a:p>
                <a:pPr lvl="1"/>
                <a:r>
                  <a:rPr lang="en-US" sz="1200" kern="1200" dirty="0">
                    <a:solidFill>
                      <a:schemeClr val="tx1"/>
                    </a:solidFill>
                    <a:effectLst/>
                    <a:latin typeface="+mn-lt"/>
                    <a:ea typeface="+mn-ea"/>
                    <a:cs typeface="+mn-cs"/>
                  </a:rPr>
                  <a:t>For </a:t>
                </a:r>
                <a:r>
                  <a:rPr lang="en-US" sz="1200" b="1" kern="1200" dirty="0">
                    <a:solidFill>
                      <a:schemeClr val="tx1"/>
                    </a:solidFill>
                    <a:effectLst/>
                    <a:latin typeface="+mn-lt"/>
                    <a:ea typeface="+mn-ea"/>
                    <a:cs typeface="+mn-cs"/>
                  </a:rPr>
                  <a:t>male</a:t>
                </a:r>
                <a:r>
                  <a:rPr lang="en-US" sz="1200" kern="1200" dirty="0">
                    <a:solidFill>
                      <a:schemeClr val="tx1"/>
                    </a:solidFill>
                    <a:effectLst/>
                    <a:latin typeface="+mn-lt"/>
                    <a:ea typeface="+mn-ea"/>
                    <a:cs typeface="+mn-cs"/>
                  </a:rPr>
                  <a:t> patients the Cockcroft-Gault formula is: (53)</a:t>
                </a:r>
              </a:p>
              <a:p>
                <a:r>
                  <a:rPr lang="en-US" sz="1200" i="0" kern="1200">
                    <a:solidFill>
                      <a:schemeClr val="tx1"/>
                    </a:solidFill>
                    <a:effectLst/>
                    <a:latin typeface="+mn-lt"/>
                    <a:ea typeface="+mn-ea"/>
                    <a:cs typeface="+mn-cs"/>
                  </a:rPr>
                  <a:t>𝑒𝑠𝑡𝐶𝑟𝐶𝑙 (𝑚𝑙/𝑚𝑖𝑛)=  ((140−𝑎𝑔𝑒)  𝑥 (𝑤𝑒𝑖𝑔ℎ𝑡 𝑖𝑛 𝑘𝑔))/(72 𝑥 𝑠𝑒𝑟𝑢𝑚 𝑐𝑟𝑒𝑎𝑡𝑖𝑛𝑖𝑛𝑒 (𝑚𝑔/𝑑𝑙))</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For </a:t>
                </a:r>
                <a:r>
                  <a:rPr lang="en-US" sz="1200" b="1" kern="1200" dirty="0">
                    <a:solidFill>
                      <a:schemeClr val="tx1"/>
                    </a:solidFill>
                    <a:effectLst/>
                    <a:latin typeface="+mn-lt"/>
                    <a:ea typeface="+mn-ea"/>
                    <a:cs typeface="+mn-cs"/>
                  </a:rPr>
                  <a:t>female </a:t>
                </a:r>
                <a:r>
                  <a:rPr lang="en-US" sz="1200" kern="1200" dirty="0">
                    <a:solidFill>
                      <a:schemeClr val="tx1"/>
                    </a:solidFill>
                    <a:effectLst/>
                    <a:latin typeface="+mn-lt"/>
                    <a:ea typeface="+mn-ea"/>
                    <a:cs typeface="+mn-cs"/>
                  </a:rPr>
                  <a:t>patients the Cockcroft-Gault formula is: (53)</a:t>
                </a:r>
              </a:p>
              <a:p>
                <a:r>
                  <a:rPr lang="en-US" sz="1200" i="0" kern="1200">
                    <a:solidFill>
                      <a:schemeClr val="tx1"/>
                    </a:solidFill>
                    <a:effectLst/>
                    <a:latin typeface="+mn-lt"/>
                    <a:ea typeface="+mn-ea"/>
                    <a:cs typeface="+mn-cs"/>
                  </a:rPr>
                  <a:t>𝑒𝑠𝑡𝐶𝑟𝐶𝑙 (𝑚𝑙/𝑚𝑖𝑛)=  ((140−𝑎𝑔𝑒)  𝑥 (𝑤𝑒𝑖𝑔ℎ𝑡 𝑖𝑛 𝑘𝑔)𝑥(0.85))/(72 𝑥 𝑠𝑒𝑟𝑢𝑚 𝑐𝑟𝑒𝑎𝑡𝑖𝑛𝑖𝑛𝑒 (𝑚𝑔/𝑑𝑙))</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After the estCrCl or GFR are determined, the Calvert formula can be used to calculate the dose of carboplatin. The target AUC is specified in the order.</a:t>
                </a:r>
              </a:p>
              <a:p>
                <a:r>
                  <a:rPr lang="en-US" sz="1200" i="0" kern="1200">
                    <a:solidFill>
                      <a:schemeClr val="tx1"/>
                    </a:solidFill>
                    <a:effectLst/>
                    <a:latin typeface="+mn-lt"/>
                    <a:ea typeface="+mn-ea"/>
                    <a:cs typeface="+mn-cs"/>
                  </a:rPr>
                  <a:t>𝐷𝑜𝑠𝑒 𝑜𝑓 𝑐𝑎𝑟𝑏𝑜𝑝𝑙𝑎𝑡𝑖𝑛 (𝑚𝑔)=(𝑡𝑎𝑟𝑔𝑒𝑡 𝐴𝑈𝐶)  𝑥 (𝑒𝑠𝑡𝐶𝑟𝐶𝑙+25)</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Changes in how laboratories determine serum creatinine may result in underestimation of serum creatinine when it is low. This can result in an overestimation of CrCl and even an overdosing of carboplatin, with the risk of increased toxicity without added clinical benefit. (23,54,55) </a:t>
                </a:r>
              </a:p>
              <a:p>
                <a:pPr lvl="1"/>
                <a:r>
                  <a:rPr lang="en-US" sz="1200" kern="1200" dirty="0">
                    <a:solidFill>
                      <a:schemeClr val="tx1"/>
                    </a:solidFill>
                    <a:effectLst/>
                    <a:latin typeface="+mn-lt"/>
                    <a:ea typeface="+mn-ea"/>
                    <a:cs typeface="+mn-cs"/>
                  </a:rPr>
                  <a:t>For this reason, the US-FDA has recommended capping estCrCl at 125ml/min in patients with a normal renal function.</a:t>
                </a:r>
              </a:p>
              <a:p>
                <a:pPr lvl="1"/>
                <a:r>
                  <a:rPr lang="en-US" sz="1200" kern="1200" dirty="0">
                    <a:solidFill>
                      <a:schemeClr val="tx1"/>
                    </a:solidFill>
                    <a:effectLst/>
                    <a:latin typeface="+mn-lt"/>
                    <a:ea typeface="+mn-ea"/>
                    <a:cs typeface="+mn-cs"/>
                  </a:rPr>
                  <a:t>When the actual GFR is used in calculating the carboplatin dose, dose capping is not required. </a:t>
                </a:r>
              </a:p>
              <a:p>
                <a:r>
                  <a:rPr lang="en-US" sz="1200" b="1" kern="1200" dirty="0">
                    <a:solidFill>
                      <a:schemeClr val="tx1"/>
                    </a:solidFill>
                    <a:effectLst/>
                    <a:latin typeface="+mn-lt"/>
                    <a:ea typeface="+mn-ea"/>
                    <a:cs typeface="+mn-cs"/>
                  </a:rPr>
                  <a:t>Carboplatin dose capping using Estimated Creatinine Clearance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Dose of carboplatin (mg) = (target AUC) x (estCrCl+25)</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EstCrCl capped at 125 ml/min</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Maximum doses for sample target AUCs:</a:t>
                </a:r>
              </a:p>
              <a:p>
                <a:pPr lvl="0"/>
                <a:r>
                  <a:rPr lang="en-US" sz="1200" kern="1200" dirty="0">
                    <a:solidFill>
                      <a:schemeClr val="tx1"/>
                    </a:solidFill>
                    <a:effectLst/>
                    <a:latin typeface="+mn-lt"/>
                    <a:ea typeface="+mn-ea"/>
                    <a:cs typeface="+mn-cs"/>
                  </a:rPr>
                  <a:t>Target AUC 6: maximum carboplatin dose = 6 x (125+25) = 900mg</a:t>
                </a:r>
              </a:p>
              <a:p>
                <a:pPr lvl="0"/>
                <a:r>
                  <a:rPr lang="en-US" sz="1200" kern="1200" dirty="0">
                    <a:solidFill>
                      <a:schemeClr val="tx1"/>
                    </a:solidFill>
                    <a:effectLst/>
                    <a:latin typeface="+mn-lt"/>
                    <a:ea typeface="+mn-ea"/>
                    <a:cs typeface="+mn-cs"/>
                  </a:rPr>
                  <a:t>Target AUC 5: maximum carboplatin dose = 5 x (125+25) = 750mg</a:t>
                </a:r>
              </a:p>
              <a:p>
                <a:pPr lvl="0"/>
                <a:r>
                  <a:rPr lang="en-US" sz="1200" kern="1200" dirty="0">
                    <a:solidFill>
                      <a:schemeClr val="tx1"/>
                    </a:solidFill>
                    <a:effectLst/>
                    <a:latin typeface="+mn-lt"/>
                    <a:ea typeface="+mn-ea"/>
                    <a:cs typeface="+mn-cs"/>
                  </a:rPr>
                  <a:t>Target AUC 4: maximum carboplatin dose = 4 x (125+25) = 600mg</a:t>
                </a:r>
              </a:p>
              <a:p>
                <a:r>
                  <a:rPr lang="en-US" sz="1200" kern="1200" dirty="0">
                    <a:solidFill>
                      <a:schemeClr val="tx1"/>
                    </a:solidFill>
                    <a:effectLst/>
                    <a:latin typeface="+mn-lt"/>
                    <a:ea typeface="+mn-ea"/>
                    <a:cs typeface="+mn-cs"/>
                  </a:rPr>
                  <a:t> </a:t>
                </a:r>
              </a:p>
              <a:p>
                <a:endParaRPr lang="en-US" dirty="0"/>
              </a:p>
            </p:txBody>
          </p:sp>
        </mc:Fallback>
      </mc:AlternateContent>
      <p:sp>
        <p:nvSpPr>
          <p:cNvPr id="4" name="Slide Number Placeholder 3"/>
          <p:cNvSpPr>
            <a:spLocks noGrp="1"/>
          </p:cNvSpPr>
          <p:nvPr>
            <p:ph type="sldNum" sz="quarter" idx="5"/>
          </p:nvPr>
        </p:nvSpPr>
        <p:spPr/>
        <p:txBody>
          <a:bodyPr/>
          <a:lstStyle/>
          <a:p>
            <a:fld id="{6F86BDFE-B115-4A0A-8368-37826F98804E}" type="slidenum">
              <a:rPr lang="en-US" smtClean="0"/>
              <a:t>13</a:t>
            </a:fld>
            <a:endParaRPr lang="en-US"/>
          </a:p>
        </p:txBody>
      </p:sp>
    </p:spTree>
    <p:extLst>
      <p:ext uri="{BB962C8B-B14F-4D97-AF65-F5344CB8AC3E}">
        <p14:creationId xmlns:p14="http://schemas.microsoft.com/office/powerpoint/2010/main" val="778042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200" kern="1200" dirty="0">
                <a:solidFill>
                  <a:schemeClr val="tx1"/>
                </a:solidFill>
                <a:effectLst/>
                <a:latin typeface="+mn-lt"/>
                <a:ea typeface="+mn-ea"/>
                <a:cs typeface="+mn-cs"/>
              </a:rPr>
              <a:t>AUC of carboplatin accounts for age, gender, weight and renal function. Carboplatin drug clearance is strongly correlated with renal function </a:t>
            </a:r>
          </a:p>
        </p:txBody>
      </p:sp>
      <p:sp>
        <p:nvSpPr>
          <p:cNvPr id="4" name="Slide Number Placeholder 3"/>
          <p:cNvSpPr>
            <a:spLocks noGrp="1"/>
          </p:cNvSpPr>
          <p:nvPr>
            <p:ph type="sldNum" sz="quarter" idx="5"/>
          </p:nvPr>
        </p:nvSpPr>
        <p:spPr/>
        <p:txBody>
          <a:bodyPr/>
          <a:lstStyle/>
          <a:p>
            <a:fld id="{6F86BDFE-B115-4A0A-8368-37826F98804E}" type="slidenum">
              <a:rPr lang="en-US" smtClean="0"/>
              <a:t>14</a:t>
            </a:fld>
            <a:endParaRPr lang="en-US"/>
          </a:p>
        </p:txBody>
      </p:sp>
    </p:spTree>
    <p:extLst>
      <p:ext uri="{BB962C8B-B14F-4D97-AF65-F5344CB8AC3E}">
        <p14:creationId xmlns:p14="http://schemas.microsoft.com/office/powerpoint/2010/main" val="1725500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Before the AUC can be calculated, the estimated creatinine clearance (</a:t>
            </a:r>
            <a:r>
              <a:rPr lang="en-US" sz="1200" kern="1200" dirty="0" err="1">
                <a:solidFill>
                  <a:schemeClr val="tx1"/>
                </a:solidFill>
                <a:effectLst/>
                <a:latin typeface="+mn-lt"/>
                <a:ea typeface="+mn-ea"/>
                <a:cs typeface="+mn-cs"/>
              </a:rPr>
              <a:t>estCrCl</a:t>
            </a:r>
            <a:r>
              <a:rPr lang="en-US" sz="1200" kern="1200" dirty="0">
                <a:solidFill>
                  <a:schemeClr val="tx1"/>
                </a:solidFill>
                <a:effectLst/>
                <a:latin typeface="+mn-lt"/>
                <a:ea typeface="+mn-ea"/>
                <a:cs typeface="+mn-cs"/>
              </a:rPr>
              <a:t>) needs to be calculated or the actual glomerular filtration rate (GFR) needs to be established. The GFR is rarely used because it requires a 24 hours urine collection. </a:t>
            </a:r>
          </a:p>
          <a:p>
            <a:endParaRPr lang="en-US" dirty="0"/>
          </a:p>
        </p:txBody>
      </p:sp>
      <p:sp>
        <p:nvSpPr>
          <p:cNvPr id="4" name="Slide Number Placeholder 3"/>
          <p:cNvSpPr>
            <a:spLocks noGrp="1"/>
          </p:cNvSpPr>
          <p:nvPr>
            <p:ph type="sldNum" sz="quarter" idx="5"/>
          </p:nvPr>
        </p:nvSpPr>
        <p:spPr/>
        <p:txBody>
          <a:bodyPr/>
          <a:lstStyle/>
          <a:p>
            <a:fld id="{6F86BDFE-B115-4A0A-8368-37826F98804E}" type="slidenum">
              <a:rPr lang="en-US" smtClean="0"/>
              <a:t>15</a:t>
            </a:fld>
            <a:endParaRPr lang="en-US"/>
          </a:p>
        </p:txBody>
      </p:sp>
    </p:spTree>
    <p:extLst>
      <p:ext uri="{BB962C8B-B14F-4D97-AF65-F5344CB8AC3E}">
        <p14:creationId xmlns:p14="http://schemas.microsoft.com/office/powerpoint/2010/main" val="18873672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pPr lvl="1"/>
                <a:r>
                  <a:rPr lang="en-US" sz="1200" kern="1200" dirty="0">
                    <a:solidFill>
                      <a:schemeClr val="tx1"/>
                    </a:solidFill>
                    <a:effectLst/>
                    <a:latin typeface="+mn-lt"/>
                    <a:ea typeface="+mn-ea"/>
                    <a:cs typeface="+mn-cs"/>
                  </a:rPr>
                  <a:t>If different formulas are used, the outcomes can show significantly different results. </a:t>
                </a:r>
              </a:p>
              <a:p>
                <a:pPr lvl="1"/>
                <a:r>
                  <a:rPr lang="en-US" sz="1200" kern="1200" dirty="0">
                    <a:solidFill>
                      <a:schemeClr val="tx1"/>
                    </a:solidFill>
                    <a:effectLst/>
                    <a:latin typeface="+mn-lt"/>
                    <a:ea typeface="+mn-ea"/>
                    <a:cs typeface="+mn-cs"/>
                  </a:rPr>
                  <a:t>For </a:t>
                </a:r>
                <a:r>
                  <a:rPr lang="en-US" sz="1200" b="1" kern="1200" dirty="0">
                    <a:solidFill>
                      <a:schemeClr val="tx1"/>
                    </a:solidFill>
                    <a:effectLst/>
                    <a:latin typeface="+mn-lt"/>
                    <a:ea typeface="+mn-ea"/>
                    <a:cs typeface="+mn-cs"/>
                  </a:rPr>
                  <a:t>male</a:t>
                </a:r>
                <a:r>
                  <a:rPr lang="en-US" sz="1200" kern="1200" dirty="0">
                    <a:solidFill>
                      <a:schemeClr val="tx1"/>
                    </a:solidFill>
                    <a:effectLst/>
                    <a:latin typeface="+mn-lt"/>
                    <a:ea typeface="+mn-ea"/>
                    <a:cs typeface="+mn-cs"/>
                  </a:rPr>
                  <a:t> patients the Cockcroft-Gault formula is: (53)</a:t>
                </a:r>
              </a:p>
              <a:p>
                <a:pPr/>
                <a14:m>
                  <m:oMathPara xmlns:m="http://schemas.openxmlformats.org/officeDocument/2006/math">
                    <m:oMathParaPr>
                      <m:jc m:val="centerGroup"/>
                    </m:oMathParaPr>
                    <m:oMath xmlns:m="http://schemas.openxmlformats.org/officeDocument/2006/math">
                      <m:r>
                        <a:rPr lang="en-US" sz="1200" i="1" kern="1200">
                          <a:solidFill>
                            <a:schemeClr val="tx1"/>
                          </a:solidFill>
                          <a:effectLst/>
                          <a:latin typeface="Cambria Math" panose="02040503050406030204" pitchFamily="18" charset="0"/>
                          <a:ea typeface="+mn-ea"/>
                          <a:cs typeface="+mn-cs"/>
                        </a:rPr>
                        <m:t>𝑒𝑠𝑡𝐶𝑟𝐶𝑙</m:t>
                      </m:r>
                      <m:r>
                        <a:rPr lang="en-US" sz="1200" i="1" kern="1200">
                          <a:solidFill>
                            <a:schemeClr val="tx1"/>
                          </a:solidFill>
                          <a:effectLst/>
                          <a:latin typeface="Cambria Math" panose="02040503050406030204" pitchFamily="18" charset="0"/>
                          <a:ea typeface="+mn-ea"/>
                          <a:cs typeface="+mn-cs"/>
                        </a:rPr>
                        <m:t> (</m:t>
                      </m:r>
                      <m:r>
                        <a:rPr lang="en-US" sz="1200" i="1" kern="1200">
                          <a:solidFill>
                            <a:schemeClr val="tx1"/>
                          </a:solidFill>
                          <a:effectLst/>
                          <a:latin typeface="Cambria Math" panose="02040503050406030204" pitchFamily="18" charset="0"/>
                          <a:ea typeface="+mn-ea"/>
                          <a:cs typeface="+mn-cs"/>
                        </a:rPr>
                        <m:t>𝑚𝑙</m:t>
                      </m:r>
                      <m:r>
                        <a:rPr lang="en-US" sz="1200" i="1" kern="1200">
                          <a:solidFill>
                            <a:schemeClr val="tx1"/>
                          </a:solidFill>
                          <a:effectLst/>
                          <a:latin typeface="Cambria Math" panose="02040503050406030204" pitchFamily="18" charset="0"/>
                          <a:ea typeface="+mn-ea"/>
                          <a:cs typeface="+mn-cs"/>
                        </a:rPr>
                        <m:t>/</m:t>
                      </m:r>
                      <m:r>
                        <a:rPr lang="en-US" sz="1200" i="1" kern="1200">
                          <a:solidFill>
                            <a:schemeClr val="tx1"/>
                          </a:solidFill>
                          <a:effectLst/>
                          <a:latin typeface="Cambria Math" panose="02040503050406030204" pitchFamily="18" charset="0"/>
                          <a:ea typeface="+mn-ea"/>
                          <a:cs typeface="+mn-cs"/>
                        </a:rPr>
                        <m:t>𝑚𝑖𝑛</m:t>
                      </m:r>
                      <m:r>
                        <a:rPr lang="en-US" sz="1200" i="1" kern="1200">
                          <a:solidFill>
                            <a:schemeClr val="tx1"/>
                          </a:solidFill>
                          <a:effectLst/>
                          <a:latin typeface="Cambria Math" panose="02040503050406030204" pitchFamily="18" charset="0"/>
                          <a:ea typeface="+mn-ea"/>
                          <a:cs typeface="+mn-cs"/>
                        </a:rPr>
                        <m:t>)= </m:t>
                      </m:r>
                      <m:f>
                        <m:fPr>
                          <m:ctrlPr>
                            <a:rPr lang="en-US" sz="1200" i="1" kern="1200">
                              <a:solidFill>
                                <a:schemeClr val="tx1"/>
                              </a:solidFill>
                              <a:effectLst/>
                              <a:latin typeface="Cambria Math" panose="02040503050406030204" pitchFamily="18" charset="0"/>
                              <a:ea typeface="+mn-ea"/>
                              <a:cs typeface="+mn-cs"/>
                            </a:rPr>
                          </m:ctrlPr>
                        </m:fPr>
                        <m:num>
                          <m:d>
                            <m:dPr>
                              <m:ctrlPr>
                                <a:rPr lang="en-US" sz="1200" i="1" kern="1200">
                                  <a:solidFill>
                                    <a:schemeClr val="tx1"/>
                                  </a:solidFill>
                                  <a:effectLst/>
                                  <a:latin typeface="Cambria Math" panose="02040503050406030204" pitchFamily="18" charset="0"/>
                                  <a:ea typeface="+mn-ea"/>
                                  <a:cs typeface="+mn-cs"/>
                                </a:rPr>
                              </m:ctrlPr>
                            </m:dPr>
                            <m:e>
                              <m:r>
                                <a:rPr lang="en-US" sz="1200" i="1" kern="1200">
                                  <a:solidFill>
                                    <a:schemeClr val="tx1"/>
                                  </a:solidFill>
                                  <a:effectLst/>
                                  <a:latin typeface="Cambria Math" panose="02040503050406030204" pitchFamily="18" charset="0"/>
                                  <a:ea typeface="+mn-ea"/>
                                  <a:cs typeface="+mn-cs"/>
                                </a:rPr>
                                <m:t>140−</m:t>
                              </m:r>
                              <m:r>
                                <a:rPr lang="en-US" sz="1200" i="1" kern="1200">
                                  <a:solidFill>
                                    <a:schemeClr val="tx1"/>
                                  </a:solidFill>
                                  <a:effectLst/>
                                  <a:latin typeface="Cambria Math" panose="02040503050406030204" pitchFamily="18" charset="0"/>
                                  <a:ea typeface="+mn-ea"/>
                                  <a:cs typeface="+mn-cs"/>
                                </a:rPr>
                                <m:t>𝑎𝑔𝑒</m:t>
                              </m:r>
                            </m:e>
                          </m:d>
                          <m:r>
                            <a:rPr lang="en-US" sz="1200" i="1" kern="1200">
                              <a:solidFill>
                                <a:schemeClr val="tx1"/>
                              </a:solidFill>
                              <a:effectLst/>
                              <a:latin typeface="Cambria Math" panose="02040503050406030204" pitchFamily="18" charset="0"/>
                              <a:ea typeface="+mn-ea"/>
                              <a:cs typeface="+mn-cs"/>
                            </a:rPr>
                            <m:t> </m:t>
                          </m:r>
                          <m:r>
                            <a:rPr lang="en-US" sz="1200" i="1" kern="1200">
                              <a:solidFill>
                                <a:schemeClr val="tx1"/>
                              </a:solidFill>
                              <a:effectLst/>
                              <a:latin typeface="Cambria Math" panose="02040503050406030204" pitchFamily="18" charset="0"/>
                              <a:ea typeface="+mn-ea"/>
                              <a:cs typeface="+mn-cs"/>
                            </a:rPr>
                            <m:t>𝑥</m:t>
                          </m:r>
                          <m:r>
                            <a:rPr lang="en-US" sz="1200" i="1" kern="1200">
                              <a:solidFill>
                                <a:schemeClr val="tx1"/>
                              </a:solidFill>
                              <a:effectLst/>
                              <a:latin typeface="Cambria Math" panose="02040503050406030204" pitchFamily="18" charset="0"/>
                              <a:ea typeface="+mn-ea"/>
                              <a:cs typeface="+mn-cs"/>
                            </a:rPr>
                            <m:t> (</m:t>
                          </m:r>
                          <m:r>
                            <a:rPr lang="en-US" sz="1200" i="1" kern="1200">
                              <a:solidFill>
                                <a:schemeClr val="tx1"/>
                              </a:solidFill>
                              <a:effectLst/>
                              <a:latin typeface="Cambria Math" panose="02040503050406030204" pitchFamily="18" charset="0"/>
                              <a:ea typeface="+mn-ea"/>
                              <a:cs typeface="+mn-cs"/>
                            </a:rPr>
                            <m:t>𝑤𝑒𝑖𝑔h𝑡</m:t>
                          </m:r>
                          <m:r>
                            <a:rPr lang="en-US" sz="1200" i="1" kern="1200">
                              <a:solidFill>
                                <a:schemeClr val="tx1"/>
                              </a:solidFill>
                              <a:effectLst/>
                              <a:latin typeface="Cambria Math" panose="02040503050406030204" pitchFamily="18" charset="0"/>
                              <a:ea typeface="+mn-ea"/>
                              <a:cs typeface="+mn-cs"/>
                            </a:rPr>
                            <m:t> </m:t>
                          </m:r>
                          <m:r>
                            <a:rPr lang="en-US" sz="1200" i="1" kern="1200">
                              <a:solidFill>
                                <a:schemeClr val="tx1"/>
                              </a:solidFill>
                              <a:effectLst/>
                              <a:latin typeface="Cambria Math" panose="02040503050406030204" pitchFamily="18" charset="0"/>
                              <a:ea typeface="+mn-ea"/>
                              <a:cs typeface="+mn-cs"/>
                            </a:rPr>
                            <m:t>𝑖𝑛</m:t>
                          </m:r>
                          <m:r>
                            <a:rPr lang="en-US" sz="1200" i="1" kern="1200">
                              <a:solidFill>
                                <a:schemeClr val="tx1"/>
                              </a:solidFill>
                              <a:effectLst/>
                              <a:latin typeface="Cambria Math" panose="02040503050406030204" pitchFamily="18" charset="0"/>
                              <a:ea typeface="+mn-ea"/>
                              <a:cs typeface="+mn-cs"/>
                            </a:rPr>
                            <m:t> </m:t>
                          </m:r>
                          <m:r>
                            <a:rPr lang="en-US" sz="1200" i="1" kern="1200">
                              <a:solidFill>
                                <a:schemeClr val="tx1"/>
                              </a:solidFill>
                              <a:effectLst/>
                              <a:latin typeface="Cambria Math" panose="02040503050406030204" pitchFamily="18" charset="0"/>
                              <a:ea typeface="+mn-ea"/>
                              <a:cs typeface="+mn-cs"/>
                            </a:rPr>
                            <m:t>𝑘𝑔</m:t>
                          </m:r>
                          <m:r>
                            <a:rPr lang="en-US" sz="1200" i="1" kern="1200">
                              <a:solidFill>
                                <a:schemeClr val="tx1"/>
                              </a:solidFill>
                              <a:effectLst/>
                              <a:latin typeface="Cambria Math" panose="02040503050406030204" pitchFamily="18" charset="0"/>
                              <a:ea typeface="+mn-ea"/>
                              <a:cs typeface="+mn-cs"/>
                            </a:rPr>
                            <m:t>)</m:t>
                          </m:r>
                        </m:num>
                        <m:den>
                          <m:r>
                            <a:rPr lang="en-US" sz="1200" i="1" kern="1200">
                              <a:solidFill>
                                <a:schemeClr val="tx1"/>
                              </a:solidFill>
                              <a:effectLst/>
                              <a:latin typeface="Cambria Math" panose="02040503050406030204" pitchFamily="18" charset="0"/>
                              <a:ea typeface="+mn-ea"/>
                              <a:cs typeface="+mn-cs"/>
                            </a:rPr>
                            <m:t>72 </m:t>
                          </m:r>
                          <m:r>
                            <a:rPr lang="en-US" sz="1200" i="1" kern="1200">
                              <a:solidFill>
                                <a:schemeClr val="tx1"/>
                              </a:solidFill>
                              <a:effectLst/>
                              <a:latin typeface="Cambria Math" panose="02040503050406030204" pitchFamily="18" charset="0"/>
                              <a:ea typeface="+mn-ea"/>
                              <a:cs typeface="+mn-cs"/>
                            </a:rPr>
                            <m:t>𝑥</m:t>
                          </m:r>
                          <m:r>
                            <a:rPr lang="en-US" sz="1200" i="1" kern="1200">
                              <a:solidFill>
                                <a:schemeClr val="tx1"/>
                              </a:solidFill>
                              <a:effectLst/>
                              <a:latin typeface="Cambria Math" panose="02040503050406030204" pitchFamily="18" charset="0"/>
                              <a:ea typeface="+mn-ea"/>
                              <a:cs typeface="+mn-cs"/>
                            </a:rPr>
                            <m:t> </m:t>
                          </m:r>
                          <m:r>
                            <a:rPr lang="en-US" sz="1200" i="1" kern="1200">
                              <a:solidFill>
                                <a:schemeClr val="tx1"/>
                              </a:solidFill>
                              <a:effectLst/>
                              <a:latin typeface="Cambria Math" panose="02040503050406030204" pitchFamily="18" charset="0"/>
                              <a:ea typeface="+mn-ea"/>
                              <a:cs typeface="+mn-cs"/>
                            </a:rPr>
                            <m:t>𝑠𝑒𝑟𝑢𝑚</m:t>
                          </m:r>
                          <m:r>
                            <a:rPr lang="en-US" sz="1200" i="1" kern="1200">
                              <a:solidFill>
                                <a:schemeClr val="tx1"/>
                              </a:solidFill>
                              <a:effectLst/>
                              <a:latin typeface="Cambria Math" panose="02040503050406030204" pitchFamily="18" charset="0"/>
                              <a:ea typeface="+mn-ea"/>
                              <a:cs typeface="+mn-cs"/>
                            </a:rPr>
                            <m:t> </m:t>
                          </m:r>
                          <m:r>
                            <a:rPr lang="en-US" sz="1200" i="1" kern="1200">
                              <a:solidFill>
                                <a:schemeClr val="tx1"/>
                              </a:solidFill>
                              <a:effectLst/>
                              <a:latin typeface="Cambria Math" panose="02040503050406030204" pitchFamily="18" charset="0"/>
                              <a:ea typeface="+mn-ea"/>
                              <a:cs typeface="+mn-cs"/>
                            </a:rPr>
                            <m:t>𝑐𝑟𝑒𝑎𝑡𝑖𝑛𝑖𝑛𝑒</m:t>
                          </m:r>
                          <m:r>
                            <a:rPr lang="en-US" sz="1200" i="1" kern="1200">
                              <a:solidFill>
                                <a:schemeClr val="tx1"/>
                              </a:solidFill>
                              <a:effectLst/>
                              <a:latin typeface="Cambria Math" panose="02040503050406030204" pitchFamily="18" charset="0"/>
                              <a:ea typeface="+mn-ea"/>
                              <a:cs typeface="+mn-cs"/>
                            </a:rPr>
                            <m:t> (</m:t>
                          </m:r>
                          <m:r>
                            <a:rPr lang="en-US" sz="1200" i="1" kern="1200">
                              <a:solidFill>
                                <a:schemeClr val="tx1"/>
                              </a:solidFill>
                              <a:effectLst/>
                              <a:latin typeface="Cambria Math" panose="02040503050406030204" pitchFamily="18" charset="0"/>
                              <a:ea typeface="+mn-ea"/>
                              <a:cs typeface="+mn-cs"/>
                            </a:rPr>
                            <m:t>𝑚𝑔</m:t>
                          </m:r>
                          <m:r>
                            <a:rPr lang="en-US" sz="1200" i="1" kern="1200">
                              <a:solidFill>
                                <a:schemeClr val="tx1"/>
                              </a:solidFill>
                              <a:effectLst/>
                              <a:latin typeface="Cambria Math" panose="02040503050406030204" pitchFamily="18" charset="0"/>
                              <a:ea typeface="+mn-ea"/>
                              <a:cs typeface="+mn-cs"/>
                            </a:rPr>
                            <m:t>/</m:t>
                          </m:r>
                          <m:r>
                            <a:rPr lang="en-US" sz="1200" i="1" kern="1200">
                              <a:solidFill>
                                <a:schemeClr val="tx1"/>
                              </a:solidFill>
                              <a:effectLst/>
                              <a:latin typeface="Cambria Math" panose="02040503050406030204" pitchFamily="18" charset="0"/>
                              <a:ea typeface="+mn-ea"/>
                              <a:cs typeface="+mn-cs"/>
                            </a:rPr>
                            <m:t>𝑑𝑙</m:t>
                          </m:r>
                          <m:r>
                            <a:rPr lang="en-US" sz="1200" i="1" kern="1200">
                              <a:solidFill>
                                <a:schemeClr val="tx1"/>
                              </a:solidFill>
                              <a:effectLst/>
                              <a:latin typeface="Cambria Math" panose="02040503050406030204" pitchFamily="18" charset="0"/>
                              <a:ea typeface="+mn-ea"/>
                              <a:cs typeface="+mn-cs"/>
                            </a:rPr>
                            <m:t>)</m:t>
                          </m:r>
                        </m:den>
                      </m:f>
                    </m:oMath>
                  </m:oMathPara>
                </a14:m>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For </a:t>
                </a:r>
                <a:r>
                  <a:rPr lang="en-US" sz="1200" b="1" kern="1200" dirty="0">
                    <a:solidFill>
                      <a:schemeClr val="tx1"/>
                    </a:solidFill>
                    <a:effectLst/>
                    <a:latin typeface="+mn-lt"/>
                    <a:ea typeface="+mn-ea"/>
                    <a:cs typeface="+mn-cs"/>
                  </a:rPr>
                  <a:t>female </a:t>
                </a:r>
                <a:r>
                  <a:rPr lang="en-US" sz="1200" kern="1200" dirty="0">
                    <a:solidFill>
                      <a:schemeClr val="tx1"/>
                    </a:solidFill>
                    <a:effectLst/>
                    <a:latin typeface="+mn-lt"/>
                    <a:ea typeface="+mn-ea"/>
                    <a:cs typeface="+mn-cs"/>
                  </a:rPr>
                  <a:t>patients the Cockcroft-Gault formula is: (53)</a:t>
                </a:r>
              </a:p>
              <a:p>
                <a:pPr/>
                <a14:m>
                  <m:oMathPara xmlns:m="http://schemas.openxmlformats.org/officeDocument/2006/math">
                    <m:oMathParaPr>
                      <m:jc m:val="centerGroup"/>
                    </m:oMathParaPr>
                    <m:oMath xmlns:m="http://schemas.openxmlformats.org/officeDocument/2006/math">
                      <m:r>
                        <a:rPr lang="en-US" sz="1200" i="1" kern="1200">
                          <a:solidFill>
                            <a:schemeClr val="tx1"/>
                          </a:solidFill>
                          <a:effectLst/>
                          <a:latin typeface="Cambria Math" panose="02040503050406030204" pitchFamily="18" charset="0"/>
                          <a:ea typeface="+mn-ea"/>
                          <a:cs typeface="+mn-cs"/>
                        </a:rPr>
                        <m:t>𝑒𝑠𝑡𝐶𝑟𝐶𝑙</m:t>
                      </m:r>
                      <m:r>
                        <a:rPr lang="en-US" sz="1200" i="1" kern="1200">
                          <a:solidFill>
                            <a:schemeClr val="tx1"/>
                          </a:solidFill>
                          <a:effectLst/>
                          <a:latin typeface="Cambria Math" panose="02040503050406030204" pitchFamily="18" charset="0"/>
                          <a:ea typeface="+mn-ea"/>
                          <a:cs typeface="+mn-cs"/>
                        </a:rPr>
                        <m:t> (</m:t>
                      </m:r>
                      <m:r>
                        <a:rPr lang="en-US" sz="1200" i="1" kern="1200">
                          <a:solidFill>
                            <a:schemeClr val="tx1"/>
                          </a:solidFill>
                          <a:effectLst/>
                          <a:latin typeface="Cambria Math" panose="02040503050406030204" pitchFamily="18" charset="0"/>
                          <a:ea typeface="+mn-ea"/>
                          <a:cs typeface="+mn-cs"/>
                        </a:rPr>
                        <m:t>𝑚𝑙</m:t>
                      </m:r>
                      <m:r>
                        <a:rPr lang="en-US" sz="1200" i="1" kern="1200">
                          <a:solidFill>
                            <a:schemeClr val="tx1"/>
                          </a:solidFill>
                          <a:effectLst/>
                          <a:latin typeface="Cambria Math" panose="02040503050406030204" pitchFamily="18" charset="0"/>
                          <a:ea typeface="+mn-ea"/>
                          <a:cs typeface="+mn-cs"/>
                        </a:rPr>
                        <m:t>/</m:t>
                      </m:r>
                      <m:r>
                        <a:rPr lang="en-US" sz="1200" i="1" kern="1200">
                          <a:solidFill>
                            <a:schemeClr val="tx1"/>
                          </a:solidFill>
                          <a:effectLst/>
                          <a:latin typeface="Cambria Math" panose="02040503050406030204" pitchFamily="18" charset="0"/>
                          <a:ea typeface="+mn-ea"/>
                          <a:cs typeface="+mn-cs"/>
                        </a:rPr>
                        <m:t>𝑚𝑖𝑛</m:t>
                      </m:r>
                      <m:r>
                        <a:rPr lang="en-US" sz="1200" i="1" kern="1200">
                          <a:solidFill>
                            <a:schemeClr val="tx1"/>
                          </a:solidFill>
                          <a:effectLst/>
                          <a:latin typeface="Cambria Math" panose="02040503050406030204" pitchFamily="18" charset="0"/>
                          <a:ea typeface="+mn-ea"/>
                          <a:cs typeface="+mn-cs"/>
                        </a:rPr>
                        <m:t>)= </m:t>
                      </m:r>
                      <m:f>
                        <m:fPr>
                          <m:ctrlPr>
                            <a:rPr lang="en-US" sz="1200" i="1" kern="1200">
                              <a:solidFill>
                                <a:schemeClr val="tx1"/>
                              </a:solidFill>
                              <a:effectLst/>
                              <a:latin typeface="Cambria Math" panose="02040503050406030204" pitchFamily="18" charset="0"/>
                              <a:ea typeface="+mn-ea"/>
                              <a:cs typeface="+mn-cs"/>
                            </a:rPr>
                          </m:ctrlPr>
                        </m:fPr>
                        <m:num>
                          <m:d>
                            <m:dPr>
                              <m:ctrlPr>
                                <a:rPr lang="en-US" sz="1200" i="1" kern="1200">
                                  <a:solidFill>
                                    <a:schemeClr val="tx1"/>
                                  </a:solidFill>
                                  <a:effectLst/>
                                  <a:latin typeface="Cambria Math" panose="02040503050406030204" pitchFamily="18" charset="0"/>
                                  <a:ea typeface="+mn-ea"/>
                                  <a:cs typeface="+mn-cs"/>
                                </a:rPr>
                              </m:ctrlPr>
                            </m:dPr>
                            <m:e>
                              <m:r>
                                <a:rPr lang="en-US" sz="1200" i="1" kern="1200">
                                  <a:solidFill>
                                    <a:schemeClr val="tx1"/>
                                  </a:solidFill>
                                  <a:effectLst/>
                                  <a:latin typeface="Cambria Math" panose="02040503050406030204" pitchFamily="18" charset="0"/>
                                  <a:ea typeface="+mn-ea"/>
                                  <a:cs typeface="+mn-cs"/>
                                </a:rPr>
                                <m:t>140−</m:t>
                              </m:r>
                              <m:r>
                                <a:rPr lang="en-US" sz="1200" i="1" kern="1200">
                                  <a:solidFill>
                                    <a:schemeClr val="tx1"/>
                                  </a:solidFill>
                                  <a:effectLst/>
                                  <a:latin typeface="Cambria Math" panose="02040503050406030204" pitchFamily="18" charset="0"/>
                                  <a:ea typeface="+mn-ea"/>
                                  <a:cs typeface="+mn-cs"/>
                                </a:rPr>
                                <m:t>𝑎𝑔𝑒</m:t>
                              </m:r>
                            </m:e>
                          </m:d>
                          <m:r>
                            <a:rPr lang="en-US" sz="1200" i="1" kern="1200">
                              <a:solidFill>
                                <a:schemeClr val="tx1"/>
                              </a:solidFill>
                              <a:effectLst/>
                              <a:latin typeface="Cambria Math" panose="02040503050406030204" pitchFamily="18" charset="0"/>
                              <a:ea typeface="+mn-ea"/>
                              <a:cs typeface="+mn-cs"/>
                            </a:rPr>
                            <m:t> </m:t>
                          </m:r>
                          <m:r>
                            <a:rPr lang="en-US" sz="1200" i="1" kern="1200">
                              <a:solidFill>
                                <a:schemeClr val="tx1"/>
                              </a:solidFill>
                              <a:effectLst/>
                              <a:latin typeface="Cambria Math" panose="02040503050406030204" pitchFamily="18" charset="0"/>
                              <a:ea typeface="+mn-ea"/>
                              <a:cs typeface="+mn-cs"/>
                            </a:rPr>
                            <m:t>𝑥</m:t>
                          </m:r>
                          <m:r>
                            <a:rPr lang="en-US" sz="1200" i="1" kern="1200">
                              <a:solidFill>
                                <a:schemeClr val="tx1"/>
                              </a:solidFill>
                              <a:effectLst/>
                              <a:latin typeface="Cambria Math" panose="02040503050406030204" pitchFamily="18" charset="0"/>
                              <a:ea typeface="+mn-ea"/>
                              <a:cs typeface="+mn-cs"/>
                            </a:rPr>
                            <m:t> </m:t>
                          </m:r>
                          <m:d>
                            <m:dPr>
                              <m:ctrlPr>
                                <a:rPr lang="en-US" sz="1200" i="1" kern="1200">
                                  <a:solidFill>
                                    <a:schemeClr val="tx1"/>
                                  </a:solidFill>
                                  <a:effectLst/>
                                  <a:latin typeface="Cambria Math" panose="02040503050406030204" pitchFamily="18" charset="0"/>
                                  <a:ea typeface="+mn-ea"/>
                                  <a:cs typeface="+mn-cs"/>
                                </a:rPr>
                              </m:ctrlPr>
                            </m:dPr>
                            <m:e>
                              <m:r>
                                <a:rPr lang="en-US" sz="1200" i="1" kern="1200">
                                  <a:solidFill>
                                    <a:schemeClr val="tx1"/>
                                  </a:solidFill>
                                  <a:effectLst/>
                                  <a:latin typeface="Cambria Math" panose="02040503050406030204" pitchFamily="18" charset="0"/>
                                  <a:ea typeface="+mn-ea"/>
                                  <a:cs typeface="+mn-cs"/>
                                </a:rPr>
                                <m:t>𝑤𝑒𝑖𝑔h𝑡</m:t>
                              </m:r>
                              <m:r>
                                <a:rPr lang="en-US" sz="1200" i="1" kern="1200">
                                  <a:solidFill>
                                    <a:schemeClr val="tx1"/>
                                  </a:solidFill>
                                  <a:effectLst/>
                                  <a:latin typeface="Cambria Math" panose="02040503050406030204" pitchFamily="18" charset="0"/>
                                  <a:ea typeface="+mn-ea"/>
                                  <a:cs typeface="+mn-cs"/>
                                </a:rPr>
                                <m:t> </m:t>
                              </m:r>
                              <m:r>
                                <a:rPr lang="en-US" sz="1200" i="1" kern="1200">
                                  <a:solidFill>
                                    <a:schemeClr val="tx1"/>
                                  </a:solidFill>
                                  <a:effectLst/>
                                  <a:latin typeface="Cambria Math" panose="02040503050406030204" pitchFamily="18" charset="0"/>
                                  <a:ea typeface="+mn-ea"/>
                                  <a:cs typeface="+mn-cs"/>
                                </a:rPr>
                                <m:t>𝑖𝑛</m:t>
                              </m:r>
                              <m:r>
                                <a:rPr lang="en-US" sz="1200" i="1" kern="1200">
                                  <a:solidFill>
                                    <a:schemeClr val="tx1"/>
                                  </a:solidFill>
                                  <a:effectLst/>
                                  <a:latin typeface="Cambria Math" panose="02040503050406030204" pitchFamily="18" charset="0"/>
                                  <a:ea typeface="+mn-ea"/>
                                  <a:cs typeface="+mn-cs"/>
                                </a:rPr>
                                <m:t> </m:t>
                              </m:r>
                              <m:r>
                                <a:rPr lang="en-US" sz="1200" i="1" kern="1200">
                                  <a:solidFill>
                                    <a:schemeClr val="tx1"/>
                                  </a:solidFill>
                                  <a:effectLst/>
                                  <a:latin typeface="Cambria Math" panose="02040503050406030204" pitchFamily="18" charset="0"/>
                                  <a:ea typeface="+mn-ea"/>
                                  <a:cs typeface="+mn-cs"/>
                                </a:rPr>
                                <m:t>𝑘𝑔</m:t>
                              </m:r>
                            </m:e>
                          </m:d>
                          <m:r>
                            <a:rPr lang="en-US" sz="1200" i="1" kern="1200">
                              <a:solidFill>
                                <a:schemeClr val="tx1"/>
                              </a:solidFill>
                              <a:effectLst/>
                              <a:latin typeface="Cambria Math" panose="02040503050406030204" pitchFamily="18" charset="0"/>
                              <a:ea typeface="+mn-ea"/>
                              <a:cs typeface="+mn-cs"/>
                            </a:rPr>
                            <m:t>𝑥</m:t>
                          </m:r>
                          <m:r>
                            <a:rPr lang="en-US" sz="1200" i="1" kern="1200">
                              <a:solidFill>
                                <a:schemeClr val="tx1"/>
                              </a:solidFill>
                              <a:effectLst/>
                              <a:latin typeface="Cambria Math" panose="02040503050406030204" pitchFamily="18" charset="0"/>
                              <a:ea typeface="+mn-ea"/>
                              <a:cs typeface="+mn-cs"/>
                            </a:rPr>
                            <m:t>(0.85)</m:t>
                          </m:r>
                        </m:num>
                        <m:den>
                          <m:r>
                            <a:rPr lang="en-US" sz="1200" i="1" kern="1200">
                              <a:solidFill>
                                <a:schemeClr val="tx1"/>
                              </a:solidFill>
                              <a:effectLst/>
                              <a:latin typeface="Cambria Math" panose="02040503050406030204" pitchFamily="18" charset="0"/>
                              <a:ea typeface="+mn-ea"/>
                              <a:cs typeface="+mn-cs"/>
                            </a:rPr>
                            <m:t>72 </m:t>
                          </m:r>
                          <m:r>
                            <a:rPr lang="en-US" sz="1200" i="1" kern="1200">
                              <a:solidFill>
                                <a:schemeClr val="tx1"/>
                              </a:solidFill>
                              <a:effectLst/>
                              <a:latin typeface="Cambria Math" panose="02040503050406030204" pitchFamily="18" charset="0"/>
                              <a:ea typeface="+mn-ea"/>
                              <a:cs typeface="+mn-cs"/>
                            </a:rPr>
                            <m:t>𝑥</m:t>
                          </m:r>
                          <m:r>
                            <a:rPr lang="en-US" sz="1200" i="1" kern="1200">
                              <a:solidFill>
                                <a:schemeClr val="tx1"/>
                              </a:solidFill>
                              <a:effectLst/>
                              <a:latin typeface="Cambria Math" panose="02040503050406030204" pitchFamily="18" charset="0"/>
                              <a:ea typeface="+mn-ea"/>
                              <a:cs typeface="+mn-cs"/>
                            </a:rPr>
                            <m:t> </m:t>
                          </m:r>
                          <m:r>
                            <a:rPr lang="en-US" sz="1200" i="1" kern="1200">
                              <a:solidFill>
                                <a:schemeClr val="tx1"/>
                              </a:solidFill>
                              <a:effectLst/>
                              <a:latin typeface="Cambria Math" panose="02040503050406030204" pitchFamily="18" charset="0"/>
                              <a:ea typeface="+mn-ea"/>
                              <a:cs typeface="+mn-cs"/>
                            </a:rPr>
                            <m:t>𝑠𝑒𝑟𝑢𝑚</m:t>
                          </m:r>
                          <m:r>
                            <a:rPr lang="en-US" sz="1200" i="1" kern="1200">
                              <a:solidFill>
                                <a:schemeClr val="tx1"/>
                              </a:solidFill>
                              <a:effectLst/>
                              <a:latin typeface="Cambria Math" panose="02040503050406030204" pitchFamily="18" charset="0"/>
                              <a:ea typeface="+mn-ea"/>
                              <a:cs typeface="+mn-cs"/>
                            </a:rPr>
                            <m:t> </m:t>
                          </m:r>
                          <m:r>
                            <a:rPr lang="en-US" sz="1200" i="1" kern="1200">
                              <a:solidFill>
                                <a:schemeClr val="tx1"/>
                              </a:solidFill>
                              <a:effectLst/>
                              <a:latin typeface="Cambria Math" panose="02040503050406030204" pitchFamily="18" charset="0"/>
                              <a:ea typeface="+mn-ea"/>
                              <a:cs typeface="+mn-cs"/>
                            </a:rPr>
                            <m:t>𝑐𝑟𝑒𝑎𝑡𝑖𝑛𝑖𝑛𝑒</m:t>
                          </m:r>
                          <m:r>
                            <a:rPr lang="en-US" sz="1200" i="1" kern="1200">
                              <a:solidFill>
                                <a:schemeClr val="tx1"/>
                              </a:solidFill>
                              <a:effectLst/>
                              <a:latin typeface="Cambria Math" panose="02040503050406030204" pitchFamily="18" charset="0"/>
                              <a:ea typeface="+mn-ea"/>
                              <a:cs typeface="+mn-cs"/>
                            </a:rPr>
                            <m:t> (</m:t>
                          </m:r>
                          <m:r>
                            <a:rPr lang="en-US" sz="1200" i="1" kern="1200">
                              <a:solidFill>
                                <a:schemeClr val="tx1"/>
                              </a:solidFill>
                              <a:effectLst/>
                              <a:latin typeface="Cambria Math" panose="02040503050406030204" pitchFamily="18" charset="0"/>
                              <a:ea typeface="+mn-ea"/>
                              <a:cs typeface="+mn-cs"/>
                            </a:rPr>
                            <m:t>𝑚𝑔</m:t>
                          </m:r>
                          <m:r>
                            <a:rPr lang="en-US" sz="1200" i="1" kern="1200">
                              <a:solidFill>
                                <a:schemeClr val="tx1"/>
                              </a:solidFill>
                              <a:effectLst/>
                              <a:latin typeface="Cambria Math" panose="02040503050406030204" pitchFamily="18" charset="0"/>
                              <a:ea typeface="+mn-ea"/>
                              <a:cs typeface="+mn-cs"/>
                            </a:rPr>
                            <m:t>/</m:t>
                          </m:r>
                          <m:r>
                            <a:rPr lang="en-US" sz="1200" i="1" kern="1200">
                              <a:solidFill>
                                <a:schemeClr val="tx1"/>
                              </a:solidFill>
                              <a:effectLst/>
                              <a:latin typeface="Cambria Math" panose="02040503050406030204" pitchFamily="18" charset="0"/>
                              <a:ea typeface="+mn-ea"/>
                              <a:cs typeface="+mn-cs"/>
                            </a:rPr>
                            <m:t>𝑑𝑙</m:t>
                          </m:r>
                          <m:r>
                            <a:rPr lang="en-US" sz="1200" i="1" kern="1200">
                              <a:solidFill>
                                <a:schemeClr val="tx1"/>
                              </a:solidFill>
                              <a:effectLst/>
                              <a:latin typeface="Cambria Math" panose="02040503050406030204" pitchFamily="18" charset="0"/>
                              <a:ea typeface="+mn-ea"/>
                              <a:cs typeface="+mn-cs"/>
                            </a:rPr>
                            <m:t>)</m:t>
                          </m:r>
                        </m:den>
                      </m:f>
                    </m:oMath>
                  </m:oMathPara>
                </a14:m>
                <a:endParaRPr lang="en-US" sz="1200" kern="1200" dirty="0">
                  <a:solidFill>
                    <a:schemeClr val="tx1"/>
                  </a:solidFill>
                  <a:effectLst/>
                  <a:latin typeface="+mn-lt"/>
                  <a:ea typeface="+mn-ea"/>
                  <a:cs typeface="+mn-cs"/>
                </a:endParaRPr>
              </a:p>
              <a:p>
                <a:endParaRPr lang="en-US" dirty="0"/>
              </a:p>
            </p:txBody>
          </p:sp>
        </mc:Choice>
        <mc:Fallback xmlns="">
          <p:sp>
            <p:nvSpPr>
              <p:cNvPr id="3" name="Notes Placeholder 2"/>
              <p:cNvSpPr>
                <a:spLocks noGrp="1"/>
              </p:cNvSpPr>
              <p:nvPr>
                <p:ph type="body" idx="1"/>
              </p:nvPr>
            </p:nvSpPr>
            <p:spPr/>
            <p:txBody>
              <a:bodyPr/>
              <a:lstStyle/>
              <a:p>
                <a:pPr lvl="1"/>
                <a:r>
                  <a:rPr lang="en-US" sz="1200" kern="1200" dirty="0">
                    <a:solidFill>
                      <a:schemeClr val="tx1"/>
                    </a:solidFill>
                    <a:effectLst/>
                    <a:latin typeface="+mn-lt"/>
                    <a:ea typeface="+mn-ea"/>
                    <a:cs typeface="+mn-cs"/>
                  </a:rPr>
                  <a:t>If different formulas are used, the outcomes can show significantly different results. </a:t>
                </a:r>
              </a:p>
              <a:p>
                <a:pPr lvl="1"/>
                <a:r>
                  <a:rPr lang="en-US" sz="1200" kern="1200" dirty="0">
                    <a:solidFill>
                      <a:schemeClr val="tx1"/>
                    </a:solidFill>
                    <a:effectLst/>
                    <a:latin typeface="+mn-lt"/>
                    <a:ea typeface="+mn-ea"/>
                    <a:cs typeface="+mn-cs"/>
                  </a:rPr>
                  <a:t>For </a:t>
                </a:r>
                <a:r>
                  <a:rPr lang="en-US" sz="1200" b="1" kern="1200" dirty="0">
                    <a:solidFill>
                      <a:schemeClr val="tx1"/>
                    </a:solidFill>
                    <a:effectLst/>
                    <a:latin typeface="+mn-lt"/>
                    <a:ea typeface="+mn-ea"/>
                    <a:cs typeface="+mn-cs"/>
                  </a:rPr>
                  <a:t>male</a:t>
                </a:r>
                <a:r>
                  <a:rPr lang="en-US" sz="1200" kern="1200" dirty="0">
                    <a:solidFill>
                      <a:schemeClr val="tx1"/>
                    </a:solidFill>
                    <a:effectLst/>
                    <a:latin typeface="+mn-lt"/>
                    <a:ea typeface="+mn-ea"/>
                    <a:cs typeface="+mn-cs"/>
                  </a:rPr>
                  <a:t> patients the Cockcroft-Gault formula is: (53)</a:t>
                </a:r>
              </a:p>
              <a:p>
                <a:pPr/>
                <a:r>
                  <a:rPr lang="en-US" sz="1200" i="0" kern="1200">
                    <a:solidFill>
                      <a:schemeClr val="tx1"/>
                    </a:solidFill>
                    <a:effectLst/>
                    <a:latin typeface="Cambria Math" panose="02040503050406030204" pitchFamily="18" charset="0"/>
                    <a:ea typeface="+mn-ea"/>
                    <a:cs typeface="+mn-cs"/>
                  </a:rPr>
                  <a:t>𝑒𝑠𝑡𝐶𝑟𝐶𝑙 (𝑚𝑙/𝑚𝑖𝑛)=  ((140−𝑎𝑔𝑒)  𝑥 (𝑤𝑒𝑖𝑔ℎ𝑡 𝑖𝑛 𝑘𝑔))/(72 𝑥 𝑠𝑒𝑟𝑢𝑚 𝑐𝑟𝑒𝑎𝑡𝑖𝑛𝑖𝑛𝑒 (𝑚𝑔/𝑑𝑙))</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For </a:t>
                </a:r>
                <a:r>
                  <a:rPr lang="en-US" sz="1200" b="1" kern="1200" dirty="0">
                    <a:solidFill>
                      <a:schemeClr val="tx1"/>
                    </a:solidFill>
                    <a:effectLst/>
                    <a:latin typeface="+mn-lt"/>
                    <a:ea typeface="+mn-ea"/>
                    <a:cs typeface="+mn-cs"/>
                  </a:rPr>
                  <a:t>female </a:t>
                </a:r>
                <a:r>
                  <a:rPr lang="en-US" sz="1200" kern="1200" dirty="0">
                    <a:solidFill>
                      <a:schemeClr val="tx1"/>
                    </a:solidFill>
                    <a:effectLst/>
                    <a:latin typeface="+mn-lt"/>
                    <a:ea typeface="+mn-ea"/>
                    <a:cs typeface="+mn-cs"/>
                  </a:rPr>
                  <a:t>patients the Cockcroft-Gault formula is: (53)</a:t>
                </a:r>
              </a:p>
              <a:p>
                <a:pPr/>
                <a:r>
                  <a:rPr lang="en-US" sz="1200" i="0" kern="1200">
                    <a:solidFill>
                      <a:schemeClr val="tx1"/>
                    </a:solidFill>
                    <a:effectLst/>
                    <a:latin typeface="Cambria Math" panose="02040503050406030204" pitchFamily="18" charset="0"/>
                    <a:ea typeface="+mn-ea"/>
                    <a:cs typeface="+mn-cs"/>
                  </a:rPr>
                  <a:t>𝑒𝑠𝑡𝐶𝑟𝐶𝑙 (𝑚𝑙/𝑚𝑖𝑛)=  ((140−𝑎𝑔𝑒)  𝑥 (𝑤𝑒𝑖𝑔ℎ𝑡 𝑖𝑛 𝑘𝑔)𝑥(0.85))/(72 𝑥 𝑠𝑒𝑟𝑢𝑚 𝑐𝑟𝑒𝑎𝑡𝑖𝑛𝑖𝑛𝑒 (𝑚𝑔/𝑑𝑙))</a:t>
                </a:r>
                <a:endParaRPr lang="en-US" sz="1200" kern="1200" dirty="0">
                  <a:solidFill>
                    <a:schemeClr val="tx1"/>
                  </a:solidFill>
                  <a:effectLst/>
                  <a:latin typeface="+mn-lt"/>
                  <a:ea typeface="+mn-ea"/>
                  <a:cs typeface="+mn-cs"/>
                </a:endParaRPr>
              </a:p>
              <a:p>
                <a:endParaRPr lang="en-US" dirty="0"/>
              </a:p>
            </p:txBody>
          </p:sp>
        </mc:Fallback>
      </mc:AlternateContent>
      <p:sp>
        <p:nvSpPr>
          <p:cNvPr id="4" name="Slide Number Placeholder 3"/>
          <p:cNvSpPr>
            <a:spLocks noGrp="1"/>
          </p:cNvSpPr>
          <p:nvPr>
            <p:ph type="sldNum" sz="quarter" idx="5"/>
          </p:nvPr>
        </p:nvSpPr>
        <p:spPr/>
        <p:txBody>
          <a:bodyPr/>
          <a:lstStyle/>
          <a:p>
            <a:fld id="{6F86BDFE-B115-4A0A-8368-37826F98804E}" type="slidenum">
              <a:rPr lang="en-US" smtClean="0"/>
              <a:t>17</a:t>
            </a:fld>
            <a:endParaRPr lang="en-US"/>
          </a:p>
        </p:txBody>
      </p:sp>
    </p:spTree>
    <p:extLst>
      <p:ext uri="{BB962C8B-B14F-4D97-AF65-F5344CB8AC3E}">
        <p14:creationId xmlns:p14="http://schemas.microsoft.com/office/powerpoint/2010/main" val="22317289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 After the estCrCl or GFR are determined, the Calvert formula can be used to calculate the dose of carboplatin. The target AUC is specified in the order.</a:t>
                </a:r>
              </a:p>
              <a:p>
                <a:pPr/>
                <a14:m>
                  <m:oMathPara xmlns:m="http://schemas.openxmlformats.org/officeDocument/2006/math">
                    <m:oMathParaPr>
                      <m:jc m:val="centerGroup"/>
                    </m:oMathParaPr>
                    <m:oMath xmlns:m="http://schemas.openxmlformats.org/officeDocument/2006/math">
                      <m:r>
                        <a:rPr lang="en-US" sz="1200" i="1" kern="1200">
                          <a:solidFill>
                            <a:schemeClr val="tx1"/>
                          </a:solidFill>
                          <a:effectLst/>
                          <a:latin typeface="Cambria Math" panose="02040503050406030204" pitchFamily="18" charset="0"/>
                          <a:ea typeface="+mn-ea"/>
                          <a:cs typeface="+mn-cs"/>
                        </a:rPr>
                        <m:t>𝐷𝑜𝑠𝑒</m:t>
                      </m:r>
                      <m:r>
                        <a:rPr lang="en-US" sz="1200" i="1" kern="1200">
                          <a:solidFill>
                            <a:schemeClr val="tx1"/>
                          </a:solidFill>
                          <a:effectLst/>
                          <a:latin typeface="Cambria Math" panose="02040503050406030204" pitchFamily="18" charset="0"/>
                          <a:ea typeface="+mn-ea"/>
                          <a:cs typeface="+mn-cs"/>
                        </a:rPr>
                        <m:t> </m:t>
                      </m:r>
                      <m:r>
                        <a:rPr lang="en-US" sz="1200" i="1" kern="1200">
                          <a:solidFill>
                            <a:schemeClr val="tx1"/>
                          </a:solidFill>
                          <a:effectLst/>
                          <a:latin typeface="Cambria Math" panose="02040503050406030204" pitchFamily="18" charset="0"/>
                          <a:ea typeface="+mn-ea"/>
                          <a:cs typeface="+mn-cs"/>
                        </a:rPr>
                        <m:t>𝑜𝑓</m:t>
                      </m:r>
                      <m:r>
                        <a:rPr lang="en-US" sz="1200" i="1" kern="1200">
                          <a:solidFill>
                            <a:schemeClr val="tx1"/>
                          </a:solidFill>
                          <a:effectLst/>
                          <a:latin typeface="Cambria Math" panose="02040503050406030204" pitchFamily="18" charset="0"/>
                          <a:ea typeface="+mn-ea"/>
                          <a:cs typeface="+mn-cs"/>
                        </a:rPr>
                        <m:t> </m:t>
                      </m:r>
                      <m:r>
                        <a:rPr lang="en-US" sz="1200" i="1" kern="1200">
                          <a:solidFill>
                            <a:schemeClr val="tx1"/>
                          </a:solidFill>
                          <a:effectLst/>
                          <a:latin typeface="Cambria Math" panose="02040503050406030204" pitchFamily="18" charset="0"/>
                          <a:ea typeface="+mn-ea"/>
                          <a:cs typeface="+mn-cs"/>
                        </a:rPr>
                        <m:t>𝑐𝑎𝑟𝑏𝑜𝑝𝑙𝑎𝑡𝑖𝑛</m:t>
                      </m:r>
                      <m:r>
                        <a:rPr lang="en-US" sz="1200" i="1" kern="1200">
                          <a:solidFill>
                            <a:schemeClr val="tx1"/>
                          </a:solidFill>
                          <a:effectLst/>
                          <a:latin typeface="Cambria Math" panose="02040503050406030204" pitchFamily="18" charset="0"/>
                          <a:ea typeface="+mn-ea"/>
                          <a:cs typeface="+mn-cs"/>
                        </a:rPr>
                        <m:t> </m:t>
                      </m:r>
                      <m:d>
                        <m:dPr>
                          <m:ctrlPr>
                            <a:rPr lang="en-US" sz="1200" i="1" kern="1200">
                              <a:solidFill>
                                <a:schemeClr val="tx1"/>
                              </a:solidFill>
                              <a:effectLst/>
                              <a:latin typeface="Cambria Math" panose="02040503050406030204" pitchFamily="18" charset="0"/>
                              <a:ea typeface="+mn-ea"/>
                              <a:cs typeface="+mn-cs"/>
                            </a:rPr>
                          </m:ctrlPr>
                        </m:dPr>
                        <m:e>
                          <m:r>
                            <a:rPr lang="en-US" sz="1200" i="1" kern="1200">
                              <a:solidFill>
                                <a:schemeClr val="tx1"/>
                              </a:solidFill>
                              <a:effectLst/>
                              <a:latin typeface="Cambria Math" panose="02040503050406030204" pitchFamily="18" charset="0"/>
                              <a:ea typeface="+mn-ea"/>
                              <a:cs typeface="+mn-cs"/>
                            </a:rPr>
                            <m:t>𝑚𝑔</m:t>
                          </m:r>
                        </m:e>
                      </m:d>
                      <m:r>
                        <a:rPr lang="en-US" sz="1200" i="1" kern="1200">
                          <a:solidFill>
                            <a:schemeClr val="tx1"/>
                          </a:solidFill>
                          <a:effectLst/>
                          <a:latin typeface="Cambria Math" panose="02040503050406030204" pitchFamily="18" charset="0"/>
                          <a:ea typeface="+mn-ea"/>
                          <a:cs typeface="+mn-cs"/>
                        </a:rPr>
                        <m:t>=</m:t>
                      </m:r>
                      <m:d>
                        <m:dPr>
                          <m:ctrlPr>
                            <a:rPr lang="en-US" sz="1200" i="1" kern="1200">
                              <a:solidFill>
                                <a:schemeClr val="tx1"/>
                              </a:solidFill>
                              <a:effectLst/>
                              <a:latin typeface="Cambria Math" panose="02040503050406030204" pitchFamily="18" charset="0"/>
                              <a:ea typeface="+mn-ea"/>
                              <a:cs typeface="+mn-cs"/>
                            </a:rPr>
                          </m:ctrlPr>
                        </m:dPr>
                        <m:e>
                          <m:r>
                            <a:rPr lang="en-US" sz="1200" i="1" kern="1200">
                              <a:solidFill>
                                <a:schemeClr val="tx1"/>
                              </a:solidFill>
                              <a:effectLst/>
                              <a:latin typeface="Cambria Math" panose="02040503050406030204" pitchFamily="18" charset="0"/>
                              <a:ea typeface="+mn-ea"/>
                              <a:cs typeface="+mn-cs"/>
                            </a:rPr>
                            <m:t>𝑡𝑎𝑟𝑔𝑒𝑡</m:t>
                          </m:r>
                          <m:r>
                            <a:rPr lang="en-US" sz="1200" i="1" kern="1200">
                              <a:solidFill>
                                <a:schemeClr val="tx1"/>
                              </a:solidFill>
                              <a:effectLst/>
                              <a:latin typeface="Cambria Math" panose="02040503050406030204" pitchFamily="18" charset="0"/>
                              <a:ea typeface="+mn-ea"/>
                              <a:cs typeface="+mn-cs"/>
                            </a:rPr>
                            <m:t> </m:t>
                          </m:r>
                          <m:r>
                            <a:rPr lang="en-US" sz="1200" i="1" kern="1200">
                              <a:solidFill>
                                <a:schemeClr val="tx1"/>
                              </a:solidFill>
                              <a:effectLst/>
                              <a:latin typeface="Cambria Math" panose="02040503050406030204" pitchFamily="18" charset="0"/>
                              <a:ea typeface="+mn-ea"/>
                              <a:cs typeface="+mn-cs"/>
                            </a:rPr>
                            <m:t>𝐴𝑈𝐶</m:t>
                          </m:r>
                        </m:e>
                      </m:d>
                      <m:r>
                        <a:rPr lang="en-US" sz="1200" i="1" kern="1200">
                          <a:solidFill>
                            <a:schemeClr val="tx1"/>
                          </a:solidFill>
                          <a:effectLst/>
                          <a:latin typeface="Cambria Math" panose="02040503050406030204" pitchFamily="18" charset="0"/>
                          <a:ea typeface="+mn-ea"/>
                          <a:cs typeface="+mn-cs"/>
                        </a:rPr>
                        <m:t> </m:t>
                      </m:r>
                      <m:r>
                        <a:rPr lang="en-US" sz="1200" i="1" kern="1200">
                          <a:solidFill>
                            <a:schemeClr val="tx1"/>
                          </a:solidFill>
                          <a:effectLst/>
                          <a:latin typeface="Cambria Math" panose="02040503050406030204" pitchFamily="18" charset="0"/>
                          <a:ea typeface="+mn-ea"/>
                          <a:cs typeface="+mn-cs"/>
                        </a:rPr>
                        <m:t>𝑥</m:t>
                      </m:r>
                      <m:r>
                        <a:rPr lang="en-US" sz="1200" i="1" kern="1200">
                          <a:solidFill>
                            <a:schemeClr val="tx1"/>
                          </a:solidFill>
                          <a:effectLst/>
                          <a:latin typeface="Cambria Math" panose="02040503050406030204" pitchFamily="18" charset="0"/>
                          <a:ea typeface="+mn-ea"/>
                          <a:cs typeface="+mn-cs"/>
                        </a:rPr>
                        <m:t> (</m:t>
                      </m:r>
                      <m:r>
                        <a:rPr lang="en-US" sz="1200" i="1" kern="1200">
                          <a:solidFill>
                            <a:schemeClr val="tx1"/>
                          </a:solidFill>
                          <a:effectLst/>
                          <a:latin typeface="Cambria Math" panose="02040503050406030204" pitchFamily="18" charset="0"/>
                          <a:ea typeface="+mn-ea"/>
                          <a:cs typeface="+mn-cs"/>
                        </a:rPr>
                        <m:t>𝑒𝑠𝑡𝐶𝑟𝐶𝑙</m:t>
                      </m:r>
                      <m:r>
                        <a:rPr lang="en-US" sz="1200" i="1" kern="1200">
                          <a:solidFill>
                            <a:schemeClr val="tx1"/>
                          </a:solidFill>
                          <a:effectLst/>
                          <a:latin typeface="Cambria Math" panose="02040503050406030204" pitchFamily="18" charset="0"/>
                          <a:ea typeface="+mn-ea"/>
                          <a:cs typeface="+mn-cs"/>
                        </a:rPr>
                        <m:t>+25)</m:t>
                      </m:r>
                    </m:oMath>
                  </m:oMathPara>
                </a14:m>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Changes in how laboratories determine serum creatinine may result in underestimation of serum creatinine when it is low. This can result in an overestimation of CrCl and even an overdosing of carboplatin, with the risk of increased toxicity without added clinical benefit. (23,54,55) </a:t>
                </a:r>
              </a:p>
              <a:p>
                <a:pPr lvl="1"/>
                <a:r>
                  <a:rPr lang="en-US" sz="1200" kern="1200" dirty="0">
                    <a:solidFill>
                      <a:schemeClr val="tx1"/>
                    </a:solidFill>
                    <a:effectLst/>
                    <a:latin typeface="+mn-lt"/>
                    <a:ea typeface="+mn-ea"/>
                    <a:cs typeface="+mn-cs"/>
                  </a:rPr>
                  <a:t>For this reason, the US-FDA has recommended capping estCrCl at 125ml/min in patients with a normal renal function.</a:t>
                </a:r>
              </a:p>
              <a:p>
                <a:pPr lvl="1"/>
                <a:r>
                  <a:rPr lang="en-US" sz="1200" kern="1200" dirty="0">
                    <a:solidFill>
                      <a:schemeClr val="tx1"/>
                    </a:solidFill>
                    <a:effectLst/>
                    <a:latin typeface="+mn-lt"/>
                    <a:ea typeface="+mn-ea"/>
                    <a:cs typeface="+mn-cs"/>
                  </a:rPr>
                  <a:t>When the actual GFR is used in calculating the carboplatin dose, dose capping is not required. </a:t>
                </a:r>
              </a:p>
              <a:p>
                <a:r>
                  <a:rPr lang="en-US" sz="1200" b="1" kern="1200" dirty="0">
                    <a:solidFill>
                      <a:schemeClr val="tx1"/>
                    </a:solidFill>
                    <a:effectLst/>
                    <a:latin typeface="+mn-lt"/>
                    <a:ea typeface="+mn-ea"/>
                    <a:cs typeface="+mn-cs"/>
                  </a:rPr>
                  <a:t>Carboplatin dose capping using Estimated Creatinine Clearance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Dose of carboplatin (mg) = (target AUC) x (estCrCl+25)</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EstCrCl capped at 125 ml/min</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Maximum doses for sample target AUCs:</a:t>
                </a:r>
              </a:p>
              <a:p>
                <a:pPr lvl="0"/>
                <a:r>
                  <a:rPr lang="en-US" sz="1200" kern="1200" dirty="0">
                    <a:solidFill>
                      <a:schemeClr val="tx1"/>
                    </a:solidFill>
                    <a:effectLst/>
                    <a:latin typeface="+mn-lt"/>
                    <a:ea typeface="+mn-ea"/>
                    <a:cs typeface="+mn-cs"/>
                  </a:rPr>
                  <a:t>Target AUC 6: maximum carboplatin dose = 6 x (125+25) = 900mg</a:t>
                </a:r>
              </a:p>
              <a:p>
                <a:pPr lvl="0"/>
                <a:r>
                  <a:rPr lang="en-US" sz="1200" kern="1200" dirty="0">
                    <a:solidFill>
                      <a:schemeClr val="tx1"/>
                    </a:solidFill>
                    <a:effectLst/>
                    <a:latin typeface="+mn-lt"/>
                    <a:ea typeface="+mn-ea"/>
                    <a:cs typeface="+mn-cs"/>
                  </a:rPr>
                  <a:t>Target AUC 5: maximum carboplatin dose = 5 x (125+25) = 750mg</a:t>
                </a:r>
              </a:p>
              <a:p>
                <a:pPr lvl="0"/>
                <a:r>
                  <a:rPr lang="en-US" sz="1200" kern="1200" dirty="0">
                    <a:solidFill>
                      <a:schemeClr val="tx1"/>
                    </a:solidFill>
                    <a:effectLst/>
                    <a:latin typeface="+mn-lt"/>
                    <a:ea typeface="+mn-ea"/>
                    <a:cs typeface="+mn-cs"/>
                  </a:rPr>
                  <a:t>Target AUC 4: maximum carboplatin dose = 4 x (125+25) = 600mg</a:t>
                </a:r>
              </a:p>
              <a:p>
                <a:r>
                  <a:rPr lang="en-US" sz="1200" kern="1200" dirty="0">
                    <a:solidFill>
                      <a:schemeClr val="tx1"/>
                    </a:solidFill>
                    <a:effectLst/>
                    <a:latin typeface="+mn-lt"/>
                    <a:ea typeface="+mn-ea"/>
                    <a:cs typeface="+mn-cs"/>
                  </a:rPr>
                  <a:t> </a:t>
                </a:r>
              </a:p>
              <a:p>
                <a:endParaRPr lang="en-US" dirty="0"/>
              </a:p>
            </p:txBody>
          </p:sp>
        </mc:Choice>
        <mc:Fallback xmlns="">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 After the estCrCl or GFR are determined, the Calvert formula can be used to calculate the dose of carboplatin. The target AUC is specified in the order.</a:t>
                </a:r>
              </a:p>
              <a:p>
                <a:pPr/>
                <a:r>
                  <a:rPr lang="en-US" sz="1200" i="0" kern="1200">
                    <a:solidFill>
                      <a:schemeClr val="tx1"/>
                    </a:solidFill>
                    <a:effectLst/>
                    <a:latin typeface="Cambria Math" panose="02040503050406030204" pitchFamily="18" charset="0"/>
                    <a:ea typeface="+mn-ea"/>
                    <a:cs typeface="+mn-cs"/>
                  </a:rPr>
                  <a:t>𝐷𝑜𝑠𝑒 𝑜𝑓 𝑐𝑎𝑟𝑏𝑜𝑝𝑙𝑎𝑡𝑖𝑛 (𝑚𝑔)=(𝑡𝑎𝑟𝑔𝑒𝑡 𝐴𝑈𝐶)  𝑥 (𝑒𝑠𝑡𝐶𝑟𝐶𝑙+25)</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Changes in how laboratories determine serum creatinine may result in underestimation of serum creatinine when it is low. This can result in an overestimation of CrCl and even an overdosing of carboplatin, with the risk of increased toxicity without added clinical benefit. (23,54,55) </a:t>
                </a:r>
              </a:p>
              <a:p>
                <a:pPr lvl="1"/>
                <a:r>
                  <a:rPr lang="en-US" sz="1200" kern="1200" dirty="0">
                    <a:solidFill>
                      <a:schemeClr val="tx1"/>
                    </a:solidFill>
                    <a:effectLst/>
                    <a:latin typeface="+mn-lt"/>
                    <a:ea typeface="+mn-ea"/>
                    <a:cs typeface="+mn-cs"/>
                  </a:rPr>
                  <a:t>For this reason, the US-FDA has recommended capping estCrCl at 125ml/min in patients with a normal renal function.</a:t>
                </a:r>
              </a:p>
              <a:p>
                <a:pPr lvl="1"/>
                <a:r>
                  <a:rPr lang="en-US" sz="1200" kern="1200" dirty="0">
                    <a:solidFill>
                      <a:schemeClr val="tx1"/>
                    </a:solidFill>
                    <a:effectLst/>
                    <a:latin typeface="+mn-lt"/>
                    <a:ea typeface="+mn-ea"/>
                    <a:cs typeface="+mn-cs"/>
                  </a:rPr>
                  <a:t>When the actual GFR is used in calculating the carboplatin dose, dose capping is not required. </a:t>
                </a:r>
              </a:p>
              <a:p>
                <a:r>
                  <a:rPr lang="en-US" sz="1200" b="1" kern="1200" dirty="0">
                    <a:solidFill>
                      <a:schemeClr val="tx1"/>
                    </a:solidFill>
                    <a:effectLst/>
                    <a:latin typeface="+mn-lt"/>
                    <a:ea typeface="+mn-ea"/>
                    <a:cs typeface="+mn-cs"/>
                  </a:rPr>
                  <a:t>Carboplatin dose capping using Estimated Creatinine Clearance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Dose of carboplatin (mg) = (target AUC) x (estCrCl+25)</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EstCrCl capped at 125 ml/min</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Maximum doses for sample target AUCs:</a:t>
                </a:r>
              </a:p>
              <a:p>
                <a:pPr lvl="0"/>
                <a:r>
                  <a:rPr lang="en-US" sz="1200" kern="1200" dirty="0">
                    <a:solidFill>
                      <a:schemeClr val="tx1"/>
                    </a:solidFill>
                    <a:effectLst/>
                    <a:latin typeface="+mn-lt"/>
                    <a:ea typeface="+mn-ea"/>
                    <a:cs typeface="+mn-cs"/>
                  </a:rPr>
                  <a:t>Target AUC 6: maximum carboplatin dose = 6 x (125+25) = 900mg</a:t>
                </a:r>
              </a:p>
              <a:p>
                <a:pPr lvl="0"/>
                <a:r>
                  <a:rPr lang="en-US" sz="1200" kern="1200" dirty="0">
                    <a:solidFill>
                      <a:schemeClr val="tx1"/>
                    </a:solidFill>
                    <a:effectLst/>
                    <a:latin typeface="+mn-lt"/>
                    <a:ea typeface="+mn-ea"/>
                    <a:cs typeface="+mn-cs"/>
                  </a:rPr>
                  <a:t>Target AUC 5: maximum carboplatin dose = 5 x (125+25) = 750mg</a:t>
                </a:r>
              </a:p>
              <a:p>
                <a:pPr lvl="0"/>
                <a:r>
                  <a:rPr lang="en-US" sz="1200" kern="1200" dirty="0">
                    <a:solidFill>
                      <a:schemeClr val="tx1"/>
                    </a:solidFill>
                    <a:effectLst/>
                    <a:latin typeface="+mn-lt"/>
                    <a:ea typeface="+mn-ea"/>
                    <a:cs typeface="+mn-cs"/>
                  </a:rPr>
                  <a:t>Target AUC 4: maximum carboplatin dose = 4 x (125+25) = 600mg</a:t>
                </a:r>
              </a:p>
              <a:p>
                <a:r>
                  <a:rPr lang="en-US" sz="1200" kern="1200" dirty="0">
                    <a:solidFill>
                      <a:schemeClr val="tx1"/>
                    </a:solidFill>
                    <a:effectLst/>
                    <a:latin typeface="+mn-lt"/>
                    <a:ea typeface="+mn-ea"/>
                    <a:cs typeface="+mn-cs"/>
                  </a:rPr>
                  <a:t> </a:t>
                </a:r>
              </a:p>
              <a:p>
                <a:endParaRPr lang="en-US" dirty="0"/>
              </a:p>
            </p:txBody>
          </p:sp>
        </mc:Fallback>
      </mc:AlternateContent>
      <p:sp>
        <p:nvSpPr>
          <p:cNvPr id="4" name="Slide Number Placeholder 3"/>
          <p:cNvSpPr>
            <a:spLocks noGrp="1"/>
          </p:cNvSpPr>
          <p:nvPr>
            <p:ph type="sldNum" sz="quarter" idx="5"/>
          </p:nvPr>
        </p:nvSpPr>
        <p:spPr/>
        <p:txBody>
          <a:bodyPr/>
          <a:lstStyle/>
          <a:p>
            <a:fld id="{6F86BDFE-B115-4A0A-8368-37826F98804E}" type="slidenum">
              <a:rPr lang="en-US" smtClean="0"/>
              <a:t>18</a:t>
            </a:fld>
            <a:endParaRPr lang="en-US"/>
          </a:p>
        </p:txBody>
      </p:sp>
    </p:spTree>
    <p:extLst>
      <p:ext uri="{BB962C8B-B14F-4D97-AF65-F5344CB8AC3E}">
        <p14:creationId xmlns:p14="http://schemas.microsoft.com/office/powerpoint/2010/main" val="28736686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200" kern="1200" dirty="0">
                <a:solidFill>
                  <a:schemeClr val="tx1"/>
                </a:solidFill>
                <a:effectLst/>
                <a:latin typeface="+mn-lt"/>
                <a:ea typeface="+mn-ea"/>
                <a:cs typeface="+mn-cs"/>
              </a:rPr>
              <a:t>The dose calculation including:</a:t>
            </a:r>
          </a:p>
          <a:p>
            <a:pPr lvl="2"/>
            <a:r>
              <a:rPr lang="en-US" sz="1200" kern="1200" dirty="0">
                <a:solidFill>
                  <a:schemeClr val="tx1"/>
                </a:solidFill>
                <a:effectLst/>
                <a:latin typeface="+mn-lt"/>
                <a:ea typeface="+mn-ea"/>
                <a:cs typeface="+mn-cs"/>
              </a:rPr>
              <a:t>The calculation methodology</a:t>
            </a:r>
          </a:p>
          <a:p>
            <a:pPr lvl="2"/>
            <a:r>
              <a:rPr lang="en-US" sz="1200" kern="1200" dirty="0">
                <a:solidFill>
                  <a:schemeClr val="tx1"/>
                </a:solidFill>
                <a:effectLst/>
                <a:latin typeface="+mn-lt"/>
                <a:ea typeface="+mn-ea"/>
                <a:cs typeface="+mn-cs"/>
              </a:rPr>
              <a:t>The variables used to calculate the dose</a:t>
            </a:r>
          </a:p>
          <a:p>
            <a:pPr lvl="2"/>
            <a:r>
              <a:rPr lang="en-US" sz="1200" kern="1200" dirty="0">
                <a:solidFill>
                  <a:schemeClr val="tx1"/>
                </a:solidFill>
                <a:effectLst/>
                <a:latin typeface="+mn-lt"/>
                <a:ea typeface="+mn-ea"/>
                <a:cs typeface="+mn-cs"/>
              </a:rPr>
              <a:t>The frequency at which the variables are re-evaluated</a:t>
            </a:r>
          </a:p>
          <a:p>
            <a:pPr lvl="2"/>
            <a:r>
              <a:rPr lang="en-US" sz="1200" kern="1200" dirty="0">
                <a:solidFill>
                  <a:schemeClr val="tx1"/>
                </a:solidFill>
                <a:effectLst/>
                <a:latin typeface="+mn-lt"/>
                <a:ea typeface="+mn-ea"/>
                <a:cs typeface="+mn-cs"/>
              </a:rPr>
              <a:t>The changes in the values that prompt confirmation of dosing</a:t>
            </a:r>
          </a:p>
          <a:p>
            <a:pPr lvl="2"/>
            <a:r>
              <a:rPr lang="en-US" sz="1200" kern="1200" dirty="0">
                <a:solidFill>
                  <a:schemeClr val="tx1"/>
                </a:solidFill>
                <a:effectLst/>
                <a:latin typeface="+mn-lt"/>
                <a:ea typeface="+mn-ea"/>
                <a:cs typeface="+mn-cs"/>
              </a:rPr>
              <a:t>Date of administration</a:t>
            </a:r>
          </a:p>
          <a:p>
            <a:pPr lvl="2"/>
            <a:r>
              <a:rPr lang="en-US" sz="1200" kern="1200" dirty="0">
                <a:solidFill>
                  <a:schemeClr val="tx1"/>
                </a:solidFill>
                <a:effectLst/>
                <a:latin typeface="+mn-lt"/>
                <a:ea typeface="+mn-ea"/>
                <a:cs typeface="+mn-cs"/>
              </a:rPr>
              <a:t>Route of administration</a:t>
            </a:r>
          </a:p>
          <a:p>
            <a:pPr lvl="2"/>
            <a:r>
              <a:rPr lang="en-US" sz="1200" kern="1200" dirty="0">
                <a:solidFill>
                  <a:schemeClr val="tx1"/>
                </a:solidFill>
                <a:effectLst/>
                <a:latin typeface="+mn-lt"/>
                <a:ea typeface="+mn-ea"/>
                <a:cs typeface="+mn-cs"/>
              </a:rPr>
              <a:t>Allergies</a:t>
            </a:r>
          </a:p>
          <a:p>
            <a:pPr lvl="2"/>
            <a:r>
              <a:rPr lang="en-US" sz="1200" kern="1200" dirty="0">
                <a:solidFill>
                  <a:schemeClr val="tx1"/>
                </a:solidFill>
                <a:effectLst/>
                <a:latin typeface="+mn-lt"/>
                <a:ea typeface="+mn-ea"/>
                <a:cs typeface="+mn-cs"/>
              </a:rPr>
              <a:t>Supportive care treatments that are appropriate for the regimen, including premedications, hydration, growth factors and hypersensitivity medication</a:t>
            </a:r>
          </a:p>
          <a:p>
            <a:pPr lvl="2"/>
            <a:r>
              <a:rPr lang="en-US" sz="1200" kern="1200" dirty="0">
                <a:solidFill>
                  <a:schemeClr val="tx1"/>
                </a:solidFill>
                <a:effectLst/>
                <a:latin typeface="+mn-lt"/>
                <a:ea typeface="+mn-ea"/>
                <a:cs typeface="+mn-cs"/>
              </a:rPr>
              <a:t>Parameters that would require holding or modifying dose, for example, laboratory values, diagnostic test results, and patient’s clinical status</a:t>
            </a:r>
          </a:p>
          <a:p>
            <a:pPr lvl="2"/>
            <a:r>
              <a:rPr lang="en-US" sz="1200" kern="1200" dirty="0">
                <a:solidFill>
                  <a:schemeClr val="tx1"/>
                </a:solidFill>
                <a:effectLst/>
                <a:latin typeface="+mn-lt"/>
                <a:ea typeface="+mn-ea"/>
                <a:cs typeface="+mn-cs"/>
              </a:rPr>
              <a:t>Sequencing of drug administration, when applicable</a:t>
            </a:r>
          </a:p>
          <a:p>
            <a:pPr lvl="2"/>
            <a:r>
              <a:rPr lang="en-US" sz="1200" kern="1200" dirty="0">
                <a:solidFill>
                  <a:schemeClr val="tx1"/>
                </a:solidFill>
                <a:effectLst/>
                <a:latin typeface="+mn-lt"/>
                <a:ea typeface="+mn-ea"/>
                <a:cs typeface="+mn-cs"/>
              </a:rPr>
              <a:t>Rate of drug administration when applicable</a:t>
            </a:r>
          </a:p>
          <a:p>
            <a:pPr lvl="2"/>
            <a:r>
              <a:rPr lang="en-US" sz="1200" kern="1200" dirty="0">
                <a:solidFill>
                  <a:schemeClr val="tx1"/>
                </a:solidFill>
                <a:effectLst/>
                <a:latin typeface="+mn-lt"/>
                <a:ea typeface="+mn-ea"/>
                <a:cs typeface="+mn-cs"/>
              </a:rPr>
              <a:t>An explanation of time limitation, such as the number of cycles for which the order is valid</a:t>
            </a:r>
          </a:p>
          <a:p>
            <a:endParaRPr lang="en-US" dirty="0"/>
          </a:p>
        </p:txBody>
      </p:sp>
      <p:sp>
        <p:nvSpPr>
          <p:cNvPr id="4" name="Slide Number Placeholder 3"/>
          <p:cNvSpPr>
            <a:spLocks noGrp="1"/>
          </p:cNvSpPr>
          <p:nvPr>
            <p:ph type="sldNum" sz="quarter" idx="5"/>
          </p:nvPr>
        </p:nvSpPr>
        <p:spPr/>
        <p:txBody>
          <a:bodyPr/>
          <a:lstStyle/>
          <a:p>
            <a:fld id="{6F86BDFE-B115-4A0A-8368-37826F98804E}" type="slidenum">
              <a:rPr lang="en-US" smtClean="0"/>
              <a:t>19</a:t>
            </a:fld>
            <a:endParaRPr lang="en-US"/>
          </a:p>
        </p:txBody>
      </p:sp>
    </p:spTree>
    <p:extLst>
      <p:ext uri="{BB962C8B-B14F-4D97-AF65-F5344CB8AC3E}">
        <p14:creationId xmlns:p14="http://schemas.microsoft.com/office/powerpoint/2010/main" val="1404164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F86BDFE-B115-4A0A-8368-37826F98804E}" type="slidenum">
              <a:rPr lang="en-US" smtClean="0"/>
              <a:t>20</a:t>
            </a:fld>
            <a:endParaRPr lang="en-US"/>
          </a:p>
        </p:txBody>
      </p:sp>
    </p:spTree>
    <p:extLst>
      <p:ext uri="{BB962C8B-B14F-4D97-AF65-F5344CB8AC3E}">
        <p14:creationId xmlns:p14="http://schemas.microsoft.com/office/powerpoint/2010/main" val="17462462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F86BDFE-B115-4A0A-8368-37826F98804E}" type="slidenum">
              <a:rPr lang="en-US" smtClean="0"/>
              <a:t>2</a:t>
            </a:fld>
            <a:endParaRPr lang="en-US"/>
          </a:p>
        </p:txBody>
      </p:sp>
    </p:spTree>
    <p:extLst>
      <p:ext uri="{BB962C8B-B14F-4D97-AF65-F5344CB8AC3E}">
        <p14:creationId xmlns:p14="http://schemas.microsoft.com/office/powerpoint/2010/main" val="38805419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A licensed pharmacist verifies all orders before administration or dispensing chemotherapy for pediatric patients aged &lt;18 years. </a:t>
            </a:r>
          </a:p>
          <a:p>
            <a:pPr lvl="0"/>
            <a:r>
              <a:rPr lang="en-US" sz="1200" kern="1200" dirty="0">
                <a:solidFill>
                  <a:schemeClr val="tx1"/>
                </a:solidFill>
                <a:effectLst/>
                <a:latin typeface="+mn-lt"/>
                <a:ea typeface="+mn-ea"/>
                <a:cs typeface="+mn-cs"/>
              </a:rPr>
              <a:t>A second person – a practitioner or other personnel approved to prepare or administer chemotherapy- performs three independent verifications. </a:t>
            </a:r>
          </a:p>
          <a:p>
            <a:endParaRPr lang="en-US" dirty="0"/>
          </a:p>
        </p:txBody>
      </p:sp>
      <p:sp>
        <p:nvSpPr>
          <p:cNvPr id="4" name="Slide Number Placeholder 3"/>
          <p:cNvSpPr>
            <a:spLocks noGrp="1"/>
          </p:cNvSpPr>
          <p:nvPr>
            <p:ph type="sldNum" sz="quarter" idx="5"/>
          </p:nvPr>
        </p:nvSpPr>
        <p:spPr/>
        <p:txBody>
          <a:bodyPr/>
          <a:lstStyle/>
          <a:p>
            <a:fld id="{6F86BDFE-B115-4A0A-8368-37826F98804E}" type="slidenum">
              <a:rPr lang="en-US" smtClean="0"/>
              <a:t>21</a:t>
            </a:fld>
            <a:endParaRPr lang="en-US"/>
          </a:p>
        </p:txBody>
      </p:sp>
    </p:spTree>
    <p:extLst>
      <p:ext uri="{BB962C8B-B14F-4D97-AF65-F5344CB8AC3E}">
        <p14:creationId xmlns:p14="http://schemas.microsoft.com/office/powerpoint/2010/main" val="10889430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200" kern="1200" dirty="0">
                <a:solidFill>
                  <a:schemeClr val="tx1"/>
                </a:solidFill>
                <a:effectLst/>
                <a:latin typeface="+mn-lt"/>
                <a:ea typeface="+mn-ea"/>
                <a:cs typeface="+mn-cs"/>
              </a:rPr>
              <a:t>Before preparation, a second person verifies: </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Two patient identifiers</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Drug name</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Drug dose</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Route of administration</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Rate of administration</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The calculation for dosing, including the variables used in this calculation</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Treatment cycle and day of cycle.</a:t>
            </a:r>
          </a:p>
          <a:p>
            <a:endParaRPr lang="en-US" dirty="0"/>
          </a:p>
        </p:txBody>
      </p:sp>
      <p:sp>
        <p:nvSpPr>
          <p:cNvPr id="4" name="Slide Number Placeholder 3"/>
          <p:cNvSpPr>
            <a:spLocks noGrp="1"/>
          </p:cNvSpPr>
          <p:nvPr>
            <p:ph type="sldNum" sz="quarter" idx="5"/>
          </p:nvPr>
        </p:nvSpPr>
        <p:spPr/>
        <p:txBody>
          <a:bodyPr/>
          <a:lstStyle/>
          <a:p>
            <a:fld id="{6F86BDFE-B115-4A0A-8368-37826F98804E}" type="slidenum">
              <a:rPr lang="en-US" smtClean="0"/>
              <a:t>22</a:t>
            </a:fld>
            <a:endParaRPr lang="en-US"/>
          </a:p>
        </p:txBody>
      </p:sp>
    </p:spTree>
    <p:extLst>
      <p:ext uri="{BB962C8B-B14F-4D97-AF65-F5344CB8AC3E}">
        <p14:creationId xmlns:p14="http://schemas.microsoft.com/office/powerpoint/2010/main" val="17742269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200" kern="1200" dirty="0">
                <a:solidFill>
                  <a:schemeClr val="tx1"/>
                </a:solidFill>
                <a:effectLst/>
                <a:latin typeface="+mn-lt"/>
                <a:ea typeface="+mn-ea"/>
                <a:cs typeface="+mn-cs"/>
              </a:rPr>
              <a:t>Upon preparation, a second person verifies: </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The drug vial(s)</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Concentration</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Drug volume or weight</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Diluent type and volume, when applicable</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Administration fluid type, volume and tubing</a:t>
            </a:r>
          </a:p>
          <a:p>
            <a:endParaRPr lang="en-US" dirty="0"/>
          </a:p>
        </p:txBody>
      </p:sp>
      <p:sp>
        <p:nvSpPr>
          <p:cNvPr id="4" name="Slide Number Placeholder 3"/>
          <p:cNvSpPr>
            <a:spLocks noGrp="1"/>
          </p:cNvSpPr>
          <p:nvPr>
            <p:ph type="sldNum" sz="quarter" idx="5"/>
          </p:nvPr>
        </p:nvSpPr>
        <p:spPr/>
        <p:txBody>
          <a:bodyPr/>
          <a:lstStyle/>
          <a:p>
            <a:fld id="{6F86BDFE-B115-4A0A-8368-37826F98804E}" type="slidenum">
              <a:rPr lang="en-US" smtClean="0"/>
              <a:t>23</a:t>
            </a:fld>
            <a:endParaRPr lang="en-US"/>
          </a:p>
        </p:txBody>
      </p:sp>
    </p:spTree>
    <p:extLst>
      <p:ext uri="{BB962C8B-B14F-4D97-AF65-F5344CB8AC3E}">
        <p14:creationId xmlns:p14="http://schemas.microsoft.com/office/powerpoint/2010/main" val="30293322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200" kern="1200" dirty="0">
                <a:solidFill>
                  <a:schemeClr val="tx1"/>
                </a:solidFill>
                <a:effectLst/>
                <a:latin typeface="+mn-lt"/>
                <a:ea typeface="+mn-ea"/>
                <a:cs typeface="+mn-cs"/>
              </a:rPr>
              <a:t>Before each chemotherapy administration, at least two practitioners verify and document the accuracy of the following elements: </a:t>
            </a:r>
          </a:p>
          <a:p>
            <a:pPr lvl="2"/>
            <a:r>
              <a:rPr lang="en-US" sz="1200" kern="1200" dirty="0">
                <a:solidFill>
                  <a:schemeClr val="tx1"/>
                </a:solidFill>
                <a:effectLst/>
                <a:latin typeface="+mn-lt"/>
                <a:ea typeface="+mn-ea"/>
                <a:cs typeface="+mn-cs"/>
              </a:rPr>
              <a:t>Drug name</a:t>
            </a:r>
          </a:p>
          <a:p>
            <a:pPr lvl="2"/>
            <a:r>
              <a:rPr lang="en-US" sz="1200" kern="1200" dirty="0">
                <a:solidFill>
                  <a:schemeClr val="tx1"/>
                </a:solidFill>
                <a:effectLst/>
                <a:latin typeface="+mn-lt"/>
                <a:ea typeface="+mn-ea"/>
                <a:cs typeface="+mn-cs"/>
              </a:rPr>
              <a:t>Drug dose</a:t>
            </a:r>
          </a:p>
          <a:p>
            <a:pPr lvl="2"/>
            <a:r>
              <a:rPr lang="en-US" sz="1200" kern="1200" dirty="0">
                <a:solidFill>
                  <a:schemeClr val="tx1"/>
                </a:solidFill>
                <a:effectLst/>
                <a:latin typeface="+mn-lt"/>
                <a:ea typeface="+mn-ea"/>
                <a:cs typeface="+mn-cs"/>
              </a:rPr>
              <a:t>Infusion volume or drug volume when prepared in a syringe</a:t>
            </a:r>
          </a:p>
          <a:p>
            <a:pPr lvl="2"/>
            <a:r>
              <a:rPr lang="en-US" sz="1200" kern="1200" dirty="0">
                <a:solidFill>
                  <a:schemeClr val="tx1"/>
                </a:solidFill>
                <a:effectLst/>
                <a:latin typeface="+mn-lt"/>
                <a:ea typeface="+mn-ea"/>
                <a:cs typeface="+mn-cs"/>
              </a:rPr>
              <a:t>Rate of administration</a:t>
            </a:r>
          </a:p>
          <a:p>
            <a:pPr lvl="2"/>
            <a:r>
              <a:rPr lang="en-US" sz="1200" kern="1200" dirty="0">
                <a:solidFill>
                  <a:schemeClr val="tx1"/>
                </a:solidFill>
                <a:effectLst/>
                <a:latin typeface="+mn-lt"/>
                <a:ea typeface="+mn-ea"/>
                <a:cs typeface="+mn-cs"/>
              </a:rPr>
              <a:t>Route of administration</a:t>
            </a:r>
          </a:p>
          <a:p>
            <a:pPr lvl="2"/>
            <a:r>
              <a:rPr lang="en-US" sz="1200" kern="1200" dirty="0">
                <a:solidFill>
                  <a:schemeClr val="tx1"/>
                </a:solidFill>
                <a:effectLst/>
                <a:latin typeface="+mn-lt"/>
                <a:ea typeface="+mn-ea"/>
                <a:cs typeface="+mn-cs"/>
              </a:rPr>
              <a:t>Expiration dates and/or times</a:t>
            </a:r>
          </a:p>
          <a:p>
            <a:pPr lvl="2"/>
            <a:r>
              <a:rPr lang="en-US" sz="1200" kern="1200" dirty="0">
                <a:solidFill>
                  <a:schemeClr val="tx1"/>
                </a:solidFill>
                <a:effectLst/>
                <a:latin typeface="+mn-lt"/>
                <a:ea typeface="+mn-ea"/>
                <a:cs typeface="+mn-cs"/>
              </a:rPr>
              <a:t>Appearance and physical integrity</a:t>
            </a:r>
          </a:p>
          <a:p>
            <a:endParaRPr lang="en-US" dirty="0"/>
          </a:p>
        </p:txBody>
      </p:sp>
      <p:sp>
        <p:nvSpPr>
          <p:cNvPr id="4" name="Slide Number Placeholder 3"/>
          <p:cNvSpPr>
            <a:spLocks noGrp="1"/>
          </p:cNvSpPr>
          <p:nvPr>
            <p:ph type="sldNum" sz="quarter" idx="5"/>
          </p:nvPr>
        </p:nvSpPr>
        <p:spPr/>
        <p:txBody>
          <a:bodyPr/>
          <a:lstStyle/>
          <a:p>
            <a:fld id="{6F86BDFE-B115-4A0A-8368-37826F98804E}" type="slidenum">
              <a:rPr lang="en-US" smtClean="0"/>
              <a:t>24</a:t>
            </a:fld>
            <a:endParaRPr lang="en-US"/>
          </a:p>
        </p:txBody>
      </p:sp>
    </p:spTree>
    <p:extLst>
      <p:ext uri="{BB962C8B-B14F-4D97-AF65-F5344CB8AC3E}">
        <p14:creationId xmlns:p14="http://schemas.microsoft.com/office/powerpoint/2010/main" val="13786002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If orders are unclear or leave room for interpretation, clarification needs to be obtained from the prescriber and adequately documented. </a:t>
            </a:r>
          </a:p>
          <a:p>
            <a:endParaRPr lang="en-US" dirty="0"/>
          </a:p>
        </p:txBody>
      </p:sp>
      <p:sp>
        <p:nvSpPr>
          <p:cNvPr id="4" name="Slide Number Placeholder 3"/>
          <p:cNvSpPr>
            <a:spLocks noGrp="1"/>
          </p:cNvSpPr>
          <p:nvPr>
            <p:ph type="sldNum" sz="quarter" idx="5"/>
          </p:nvPr>
        </p:nvSpPr>
        <p:spPr/>
        <p:txBody>
          <a:bodyPr/>
          <a:lstStyle/>
          <a:p>
            <a:fld id="{6F86BDFE-B115-4A0A-8368-37826F98804E}" type="slidenum">
              <a:rPr lang="en-US" smtClean="0"/>
              <a:t>25</a:t>
            </a:fld>
            <a:endParaRPr lang="en-US"/>
          </a:p>
        </p:txBody>
      </p:sp>
    </p:spTree>
    <p:extLst>
      <p:ext uri="{BB962C8B-B14F-4D97-AF65-F5344CB8AC3E}">
        <p14:creationId xmlns:p14="http://schemas.microsoft.com/office/powerpoint/2010/main" val="2869634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F86BDFE-B115-4A0A-8368-37826F98804E}" type="slidenum">
              <a:rPr lang="en-US" smtClean="0"/>
              <a:t>26</a:t>
            </a:fld>
            <a:endParaRPr lang="en-US"/>
          </a:p>
        </p:txBody>
      </p:sp>
    </p:spTree>
    <p:extLst>
      <p:ext uri="{BB962C8B-B14F-4D97-AF65-F5344CB8AC3E}">
        <p14:creationId xmlns:p14="http://schemas.microsoft.com/office/powerpoint/2010/main" val="11466003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F86BDFE-B115-4A0A-8368-37826F98804E}" type="slidenum">
              <a:rPr lang="en-US" smtClean="0"/>
              <a:t>3</a:t>
            </a:fld>
            <a:endParaRPr lang="en-US"/>
          </a:p>
        </p:txBody>
      </p:sp>
    </p:spTree>
    <p:extLst>
      <p:ext uri="{BB962C8B-B14F-4D97-AF65-F5344CB8AC3E}">
        <p14:creationId xmlns:p14="http://schemas.microsoft.com/office/powerpoint/2010/main" val="20656083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F86BDFE-B115-4A0A-8368-37826F98804E}" type="slidenum">
              <a:rPr lang="en-US" smtClean="0"/>
              <a:t>4</a:t>
            </a:fld>
            <a:endParaRPr lang="en-US"/>
          </a:p>
        </p:txBody>
      </p:sp>
    </p:spTree>
    <p:extLst>
      <p:ext uri="{BB962C8B-B14F-4D97-AF65-F5344CB8AC3E}">
        <p14:creationId xmlns:p14="http://schemas.microsoft.com/office/powerpoint/2010/main" val="41377879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Neoadjuvant therapy </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Treatment given as a first step to shrink a tumor before the main treatment, usually surgery, is given. </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Examples of neoadjuvant therapy include chemotherapy, radiation therapy, and hormone therapy. It is a type of induction therapy.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Adjuvant therapy </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Additional cancer treatment given after the primary treatment to lower the risk that the cancer will come back. </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Adjuvant treatment may include chemotherapy, radiation therapy, hormone therapy, targeted therapy, or biological therapy.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Concurrent chemoradiation </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Treatment that combines chemotherapy with radiation therapy and is given at the same time </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Chemotherapy agents known to enhance the effects of radiation can be used concurrently with radiotherapy to have better radiation-induced local tumor control </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Concurrent radiation can enhance the toxicity of normal tissue but is in some cancers superior to sequential therapy or radiotherapy alone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Conditioning therapy</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The treatments used to prepare a patient for stem cell transplantation (a procedure in which a person receives blood stem cells, which make any type of blood cell). It helps make room in the patient’s bone marrow for new blood stem cells to grow, helps prevent the patient's body from rejecting the transplanted cells, and helps kill any cancer cells that are in the body. </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A conditioning regimen may include chemotherapy, monoclonal antibody therapy, and radiation to the entire body.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Immunosuppression </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Suppression of the body's immune system and its ability to fight infections and other diseases. </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Immunosuppression may be deliberately induced with drugs, as in preparation for bone marrow or other organ transplantation, to prevent rejection of the donor tissue. </a:t>
            </a:r>
          </a:p>
          <a:p>
            <a:endParaRPr lang="en-US" dirty="0"/>
          </a:p>
        </p:txBody>
      </p:sp>
      <p:sp>
        <p:nvSpPr>
          <p:cNvPr id="4" name="Slide Number Placeholder 3"/>
          <p:cNvSpPr>
            <a:spLocks noGrp="1"/>
          </p:cNvSpPr>
          <p:nvPr>
            <p:ph type="sldNum" sz="quarter" idx="5"/>
          </p:nvPr>
        </p:nvSpPr>
        <p:spPr/>
        <p:txBody>
          <a:bodyPr/>
          <a:lstStyle/>
          <a:p>
            <a:fld id="{6F86BDFE-B115-4A0A-8368-37826F98804E}" type="slidenum">
              <a:rPr lang="en-US" smtClean="0"/>
              <a:t>5</a:t>
            </a:fld>
            <a:endParaRPr lang="en-US"/>
          </a:p>
        </p:txBody>
      </p:sp>
    </p:spTree>
    <p:extLst>
      <p:ext uri="{BB962C8B-B14F-4D97-AF65-F5344CB8AC3E}">
        <p14:creationId xmlns:p14="http://schemas.microsoft.com/office/powerpoint/2010/main" val="36641238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Maintaining the planned treatment schedule is important because systemic cancer treatments often have a narrow margin of therapeutic benefit. </a:t>
            </a:r>
          </a:p>
          <a:p>
            <a:pPr lvl="0"/>
            <a:endParaRPr lang="en-US" dirty="0"/>
          </a:p>
          <a:p>
            <a:pPr lvl="0"/>
            <a:r>
              <a:rPr lang="en-US" dirty="0"/>
              <a:t>Minor adjustments below therapeutic doses can result in decreased tumor response, whereas minor adjustments above therapeutic doses can result in increased toxicity without increased benefit. </a:t>
            </a:r>
          </a:p>
          <a:p>
            <a:endParaRPr lang="en-US" dirty="0"/>
          </a:p>
        </p:txBody>
      </p:sp>
      <p:sp>
        <p:nvSpPr>
          <p:cNvPr id="4" name="Slide Number Placeholder 3"/>
          <p:cNvSpPr>
            <a:spLocks noGrp="1"/>
          </p:cNvSpPr>
          <p:nvPr>
            <p:ph type="sldNum" sz="quarter" idx="5"/>
          </p:nvPr>
        </p:nvSpPr>
        <p:spPr/>
        <p:txBody>
          <a:bodyPr/>
          <a:lstStyle/>
          <a:p>
            <a:fld id="{6F86BDFE-B115-4A0A-8368-37826F98804E}" type="slidenum">
              <a:rPr lang="en-US" smtClean="0"/>
              <a:t>6</a:t>
            </a:fld>
            <a:endParaRPr lang="en-US"/>
          </a:p>
        </p:txBody>
      </p:sp>
    </p:spTree>
    <p:extLst>
      <p:ext uri="{BB962C8B-B14F-4D97-AF65-F5344CB8AC3E}">
        <p14:creationId xmlns:p14="http://schemas.microsoft.com/office/powerpoint/2010/main" val="31733253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It should include at minimum: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Patient’s name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A second patient identifier</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The date the order is written</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Regimen or protocol name and number</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Cycle number and day, when applicable</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All medications within the order set listed by using full generic names</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Drug dose written following standards of abbreviation, trailing zeros, and leading zeros</a:t>
            </a:r>
          </a:p>
          <a:p>
            <a:pPr marL="457200" marR="0" lvl="1"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*Medication sequencing: </a:t>
            </a:r>
            <a:r>
              <a:rPr lang="en-US" sz="1200" dirty="0"/>
              <a:t>The order in which medication is given can influence the outcomes and the level of toxicity. </a:t>
            </a:r>
          </a:p>
          <a:p>
            <a:pPr lvl="1"/>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6F86BDFE-B115-4A0A-8368-37826F98804E}" type="slidenum">
              <a:rPr lang="en-US" smtClean="0"/>
              <a:t>7</a:t>
            </a:fld>
            <a:endParaRPr lang="en-US"/>
          </a:p>
        </p:txBody>
      </p:sp>
    </p:spTree>
    <p:extLst>
      <p:ext uri="{BB962C8B-B14F-4D97-AF65-F5344CB8AC3E}">
        <p14:creationId xmlns:p14="http://schemas.microsoft.com/office/powerpoint/2010/main" val="42676912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F86BDFE-B115-4A0A-8368-37826F98804E}" type="slidenum">
              <a:rPr lang="en-US" smtClean="0"/>
              <a:t>8</a:t>
            </a:fld>
            <a:endParaRPr lang="en-US"/>
          </a:p>
        </p:txBody>
      </p:sp>
    </p:spTree>
    <p:extLst>
      <p:ext uri="{BB962C8B-B14F-4D97-AF65-F5344CB8AC3E}">
        <p14:creationId xmlns:p14="http://schemas.microsoft.com/office/powerpoint/2010/main" val="40240407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200" kern="1200" dirty="0">
                <a:solidFill>
                  <a:schemeClr val="tx1"/>
                </a:solidFill>
                <a:latin typeface="+mn-lt"/>
                <a:ea typeface="+mn-ea"/>
                <a:cs typeface="+mn-cs"/>
              </a:rPr>
              <a:t>Several methods of dosing may be used depending on the prescribed drugs:</a:t>
            </a:r>
            <a:endParaRPr lang="en-US" sz="12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Fixed doses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Weight-based dosing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Body Surface Area (BSA) based dosing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AUC-based dosing </a:t>
            </a:r>
          </a:p>
        </p:txBody>
      </p:sp>
      <p:sp>
        <p:nvSpPr>
          <p:cNvPr id="4" name="Slide Number Placeholder 3"/>
          <p:cNvSpPr>
            <a:spLocks noGrp="1"/>
          </p:cNvSpPr>
          <p:nvPr>
            <p:ph type="sldNum" sz="quarter" idx="5"/>
          </p:nvPr>
        </p:nvSpPr>
        <p:spPr/>
        <p:txBody>
          <a:bodyPr/>
          <a:lstStyle/>
          <a:p>
            <a:fld id="{6F86BDFE-B115-4A0A-8368-37826F98804E}" type="slidenum">
              <a:rPr lang="en-US" smtClean="0"/>
              <a:t>9</a:t>
            </a:fld>
            <a:endParaRPr lang="en-US"/>
          </a:p>
        </p:txBody>
      </p:sp>
    </p:spTree>
    <p:extLst>
      <p:ext uri="{BB962C8B-B14F-4D97-AF65-F5344CB8AC3E}">
        <p14:creationId xmlns:p14="http://schemas.microsoft.com/office/powerpoint/2010/main" val="30479405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7AFB633-CE84-4584-BC53-3E13024B0741}" type="datetime1">
              <a:rPr lang="en-US" smtClean="0"/>
              <a:t>7/5/2020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264524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E1B1A37-B8E5-408C-B0AF-8F682F1CC586}" type="datetime1">
              <a:rPr lang="en-US" smtClean="0"/>
              <a:t>7/5/2020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792609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8E547D8-DC3D-4E3D-9F28-293BA36CEC94}" type="datetime1">
              <a:rPr lang="en-US" smtClean="0"/>
              <a:t>7/5/2020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557796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716693" y="1664046"/>
            <a:ext cx="3673571" cy="4075983"/>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753736" y="1664046"/>
            <a:ext cx="3673572" cy="40759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a:xfrm>
            <a:off x="5566720" y="6238816"/>
            <a:ext cx="2463518" cy="323968"/>
          </a:xfrm>
        </p:spPr>
        <p:txBody>
          <a:bodyPr/>
          <a:lstStyle/>
          <a:p>
            <a:fld id="{A65FA3B8-2FD1-4D4C-AEDB-68894FA0D1DF}" type="datetime1">
              <a:rPr lang="en-US" smtClean="0"/>
              <a:t>7/5/2020</a:t>
            </a:fld>
            <a:endParaRPr lang="en-US" dirty="0"/>
          </a:p>
        </p:txBody>
      </p:sp>
      <p:sp>
        <p:nvSpPr>
          <p:cNvPr id="9" name="Footer Placeholder 8"/>
          <p:cNvSpPr>
            <a:spLocks noGrp="1"/>
          </p:cNvSpPr>
          <p:nvPr>
            <p:ph type="ftr" sz="quarter" idx="11"/>
          </p:nvPr>
        </p:nvSpPr>
        <p:spPr>
          <a:xfrm>
            <a:off x="716692" y="6263640"/>
            <a:ext cx="4677032" cy="320040"/>
          </a:xfrm>
        </p:spPr>
        <p:txBody>
          <a:bodyPr/>
          <a:lstStyle/>
          <a:p>
            <a:endParaRPr lang="en-US" dirty="0"/>
          </a:p>
        </p:txBody>
      </p:sp>
      <p:sp>
        <p:nvSpPr>
          <p:cNvPr id="10" name="Slide Number Placeholder 9"/>
          <p:cNvSpPr>
            <a:spLocks noGrp="1"/>
          </p:cNvSpPr>
          <p:nvPr>
            <p:ph type="sldNum" sz="quarter" idx="12"/>
          </p:nvPr>
        </p:nvSpPr>
        <p:spPr>
          <a:xfrm>
            <a:off x="8168048" y="6217920"/>
            <a:ext cx="274320" cy="365760"/>
          </a:xfrm>
        </p:spPr>
        <p:txBody>
          <a:bodyPr/>
          <a:lstStyle/>
          <a:p>
            <a:fld id="{D57F1E4F-1CFF-5643-939E-217C01CDF565}" type="slidenum">
              <a:rPr lang="en-US" smtClean="0"/>
              <a:pPr/>
              <a:t>‹#›</a:t>
            </a:fld>
            <a:endParaRPr lang="en-US" dirty="0"/>
          </a:p>
        </p:txBody>
      </p:sp>
      <p:sp>
        <p:nvSpPr>
          <p:cNvPr id="11" name="Title 1">
            <a:extLst>
              <a:ext uri="{FF2B5EF4-FFF2-40B4-BE49-F238E27FC236}">
                <a16:creationId xmlns:a16="http://schemas.microsoft.com/office/drawing/2014/main" id="{D8027C4F-F8CE-4955-A529-11B3091BE685}"/>
              </a:ext>
            </a:extLst>
          </p:cNvPr>
          <p:cNvSpPr>
            <a:spLocks noGrp="1"/>
          </p:cNvSpPr>
          <p:nvPr>
            <p:ph type="title"/>
          </p:nvPr>
        </p:nvSpPr>
        <p:spPr>
          <a:xfrm>
            <a:off x="716693" y="215049"/>
            <a:ext cx="7710617" cy="1188720"/>
          </a:xfrm>
        </p:spPr>
        <p:txBody>
          <a:bodyPr>
            <a:normAutofit/>
          </a:bodyPr>
          <a:lstStyle>
            <a:lvl1pPr>
              <a:defRPr sz="1500"/>
            </a:lvl1pPr>
          </a:lstStyle>
          <a:p>
            <a:r>
              <a:rPr lang="en-US" dirty="0"/>
              <a:t>Click to edit Master title style</a:t>
            </a:r>
          </a:p>
        </p:txBody>
      </p:sp>
    </p:spTree>
    <p:extLst>
      <p:ext uri="{BB962C8B-B14F-4D97-AF65-F5344CB8AC3E}">
        <p14:creationId xmlns:p14="http://schemas.microsoft.com/office/powerpoint/2010/main" val="25504649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6693" y="1580265"/>
            <a:ext cx="3673571" cy="704087"/>
          </a:xfrm>
        </p:spPr>
        <p:txBody>
          <a:bodyPr anchor="b" anchorCtr="1">
            <a:normAutofit/>
          </a:bodyPr>
          <a:lstStyle>
            <a:lvl1pPr marL="0" indent="0" algn="ctr">
              <a:buNone/>
              <a:defRPr sz="1425" b="0" cap="all" spc="75" baseline="0">
                <a:solidFill>
                  <a:schemeClr val="accent2">
                    <a:lumMod val="75000"/>
                  </a:schemeClr>
                </a:solidFill>
              </a:defRPr>
            </a:lvl1pPr>
            <a:lvl2pPr marL="342892" indent="0">
              <a:buNone/>
              <a:defRPr sz="1425"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Edit Master text styles</a:t>
            </a:r>
          </a:p>
        </p:txBody>
      </p:sp>
      <p:sp>
        <p:nvSpPr>
          <p:cNvPr id="4" name="Content Placeholder 3"/>
          <p:cNvSpPr>
            <a:spLocks noGrp="1"/>
          </p:cNvSpPr>
          <p:nvPr>
            <p:ph sz="half" idx="2"/>
          </p:nvPr>
        </p:nvSpPr>
        <p:spPr>
          <a:xfrm>
            <a:off x="716693" y="2460842"/>
            <a:ext cx="3673571" cy="33368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4753738" y="2460842"/>
            <a:ext cx="3673571" cy="3336850"/>
          </a:xfrm>
        </p:spPr>
        <p:txBody>
          <a:bodyPr/>
          <a:lstStyle>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4753737" y="1580265"/>
            <a:ext cx="3688050" cy="704087"/>
          </a:xfrm>
        </p:spPr>
        <p:txBody>
          <a:bodyPr anchor="b" anchorCtr="1">
            <a:normAutofit/>
          </a:bodyPr>
          <a:lstStyle>
            <a:lvl1pPr marL="0" indent="0" algn="ctr">
              <a:buNone/>
              <a:defRPr sz="1425" b="0" cap="all" spc="75" baseline="0">
                <a:solidFill>
                  <a:schemeClr val="accent2">
                    <a:lumMod val="75000"/>
                  </a:schemeClr>
                </a:solidFill>
              </a:defRPr>
            </a:lvl1pPr>
            <a:lvl2pPr marL="342892" indent="0">
              <a:buNone/>
              <a:defRPr sz="1425"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Edit Master text styles</a:t>
            </a:r>
          </a:p>
        </p:txBody>
      </p:sp>
      <p:sp>
        <p:nvSpPr>
          <p:cNvPr id="7" name="Date Placeholder 6"/>
          <p:cNvSpPr>
            <a:spLocks noGrp="1"/>
          </p:cNvSpPr>
          <p:nvPr>
            <p:ph type="dt" sz="half" idx="10"/>
          </p:nvPr>
        </p:nvSpPr>
        <p:spPr/>
        <p:txBody>
          <a:bodyPr/>
          <a:lstStyle/>
          <a:p>
            <a:fld id="{2C854B8F-2AC4-4206-AD8B-0FFFDEEFE672}" type="datetime1">
              <a:rPr lang="en-US" smtClean="0"/>
              <a:t>7/5/2020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
        <p:nvSpPr>
          <p:cNvPr id="12" name="Title 1">
            <a:extLst>
              <a:ext uri="{FF2B5EF4-FFF2-40B4-BE49-F238E27FC236}">
                <a16:creationId xmlns:a16="http://schemas.microsoft.com/office/drawing/2014/main" id="{026319F5-B388-49B1-BF77-9A0265A17911}"/>
              </a:ext>
            </a:extLst>
          </p:cNvPr>
          <p:cNvSpPr>
            <a:spLocks noGrp="1"/>
          </p:cNvSpPr>
          <p:nvPr>
            <p:ph type="title"/>
          </p:nvPr>
        </p:nvSpPr>
        <p:spPr>
          <a:xfrm>
            <a:off x="716693" y="215049"/>
            <a:ext cx="7710617" cy="1188720"/>
          </a:xfrm>
        </p:spPr>
        <p:txBody>
          <a:bodyPr>
            <a:normAutofit/>
          </a:bodyPr>
          <a:lstStyle>
            <a:lvl1pPr>
              <a:defRPr sz="1500"/>
            </a:lvl1pPr>
          </a:lstStyle>
          <a:p>
            <a:r>
              <a:rPr lang="en-US" dirty="0"/>
              <a:t>Click to edit Master title style</a:t>
            </a:r>
          </a:p>
        </p:txBody>
      </p:sp>
    </p:spTree>
    <p:extLst>
      <p:ext uri="{BB962C8B-B14F-4D97-AF65-F5344CB8AC3E}">
        <p14:creationId xmlns:p14="http://schemas.microsoft.com/office/powerpoint/2010/main" val="2061805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21621B7-99DB-46A2-8D56-6F47864650B6}" type="datetime1">
              <a:rPr lang="en-US" smtClean="0"/>
              <a:t>7/5/2020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547958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03CECF1-A503-496C-A30A-F88658EB12A9}" type="datetime1">
              <a:rPr lang="en-US" smtClean="0"/>
              <a:t>7/5/2020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178824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65FA3B8-2FD1-4D4C-AEDB-68894FA0D1DF}" type="datetime1">
              <a:rPr lang="en-US" smtClean="0"/>
              <a:t>7/5/2020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574653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CF15281-0A92-4860-855E-3FD3440CAC68}" type="datetime1">
              <a:rPr lang="en-US" smtClean="0"/>
              <a:t>7/5/2020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29203937"/>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F0B2372-8F95-4179-85F7-5CD5AAD59197}" type="datetime1">
              <a:rPr lang="en-US" smtClean="0"/>
              <a:t>7/5/2020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741233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3748AF-7011-4779-A742-7F34B3E11C2E}" type="datetime1">
              <a:rPr lang="en-US" smtClean="0"/>
              <a:t>7/5/2020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828503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87F5B5E-819B-4423-A330-91941A01693A}" type="datetime1">
              <a:rPr lang="en-US" smtClean="0"/>
              <a:t>7/5/2020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070117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4EDB5C0-109F-4A14-B3F0-22BE334628D3}" type="datetime1">
              <a:rPr lang="en-US" smtClean="0"/>
              <a:t>7/5/2020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445043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F15281-0A92-4860-855E-3FD3440CAC68}" type="datetime1">
              <a:rPr lang="en-US" smtClean="0"/>
              <a:t>7/5/2020</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91458026"/>
      </p:ext>
    </p:extLst>
  </p:cSld>
  <p:clrMap bg1="lt1" tx1="dk1" bg2="lt2" tx2="dk2" accent1="accent1" accent2="accent2" accent3="accent3" accent4="accent4" accent5="accent5" accent6="accent6" hlink="hlink" folHlink="folHlink"/>
  <p:sldLayoutIdLst>
    <p:sldLayoutId id="2147483795" r:id="rId1"/>
    <p:sldLayoutId id="2147483796" r:id="rId2"/>
    <p:sldLayoutId id="2147483797" r:id="rId3"/>
    <p:sldLayoutId id="2147483798" r:id="rId4"/>
    <p:sldLayoutId id="2147483799" r:id="rId5"/>
    <p:sldLayoutId id="2147483800" r:id="rId6"/>
    <p:sldLayoutId id="2147483801" r:id="rId7"/>
    <p:sldLayoutId id="2147483802" r:id="rId8"/>
    <p:sldLayoutId id="2147483803" r:id="rId9"/>
    <p:sldLayoutId id="2147483804" r:id="rId10"/>
    <p:sldLayoutId id="2147483805" r:id="rId11"/>
    <p:sldLayoutId id="2147483726" r:id="rId12"/>
    <p:sldLayoutId id="2147483727"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hyperlink" Target="https://creativecommons.org/licenses/by-nc-nd/3.0/" TargetMode="External"/><Relationship Id="rId4" Type="http://schemas.openxmlformats.org/officeDocument/2006/relationships/hyperlink" Target="https://www.propublica.org/article/over-the-counter-pills-left-out-of-fda-acetaminophen-limits"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hyperlink" Target="https://creativecommons.org/licenses/by-sa/3.0/" TargetMode="External"/><Relationship Id="rId4" Type="http://schemas.openxmlformats.org/officeDocument/2006/relationships/hyperlink" Target="https://french.stackexchange.com/questions/19543/physicians-scale-with-sliding-weights"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diagramColors" Target="../diagrams/colors7.xml"/><Relationship Id="rId5" Type="http://schemas.openxmlformats.org/officeDocument/2006/relationships/diagramQuickStyle" Target="../diagrams/quickStyle7.xml"/><Relationship Id="rId10" Type="http://schemas.openxmlformats.org/officeDocument/2006/relationships/hyperlink" Target="https://creativecommons.org/licenses/by-sa/3.0/" TargetMode="External"/><Relationship Id="rId4" Type="http://schemas.openxmlformats.org/officeDocument/2006/relationships/diagramLayout" Target="../diagrams/layout7.xml"/><Relationship Id="rId9" Type="http://schemas.openxmlformats.org/officeDocument/2006/relationships/hyperlink" Target="https://www.bariatric-surgery-source.com/best-weight-loss-surgery-options.html"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hyperlink" Target="https://creativecommons.org/licenses/by-nc-sa/3.0/" TargetMode="External"/><Relationship Id="rId4" Type="http://schemas.openxmlformats.org/officeDocument/2006/relationships/hyperlink" Target="https://scienceblog.cancerresearchuk.org/2011/03/21/high-impact-science-carboplatin-and-the-%E2%80%9Ccalvert-formula%E2%80%9D/"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8" Type="http://schemas.openxmlformats.org/officeDocument/2006/relationships/diagramData" Target="../diagrams/data9.xml"/><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diagramColors" Target="../diagrams/colors8.xml"/><Relationship Id="rId11" Type="http://schemas.openxmlformats.org/officeDocument/2006/relationships/diagramColors" Target="../diagrams/colors8.xml"/><Relationship Id="rId5" Type="http://schemas.openxmlformats.org/officeDocument/2006/relationships/diagramQuickStyle" Target="../diagrams/quickStyle8.xml"/><Relationship Id="rId10" Type="http://schemas.openxmlformats.org/officeDocument/2006/relationships/diagramQuickStyle" Target="../diagrams/quickStyle8.xml"/><Relationship Id="rId4" Type="http://schemas.openxmlformats.org/officeDocument/2006/relationships/diagramLayout" Target="../diagrams/layout8.xml"/><Relationship Id="rId9" Type="http://schemas.openxmlformats.org/officeDocument/2006/relationships/diagramLayout" Target="../diagrams/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0.xml"/><Relationship Id="rId1" Type="http://schemas.openxmlformats.org/officeDocument/2006/relationships/slideLayout" Target="../slideLayouts/slideLayout6.xml"/><Relationship Id="rId5" Type="http://schemas.openxmlformats.org/officeDocument/2006/relationships/hyperlink" Target="https://creativecommons.org/licenses/by-sa/3.0/" TargetMode="External"/><Relationship Id="rId4" Type="http://schemas.openxmlformats.org/officeDocument/2006/relationships/hyperlink" Target="https://kenscourses.com/tc101fall2016/syndicated/verification-and-validation-2/" TargetMode="Externa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9.xml"/><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3.xml.rels><?xml version="1.0" encoding="UTF-8" standalone="yes"?>
<Relationships xmlns="http://schemas.openxmlformats.org/package/2006/relationships"><Relationship Id="rId8" Type="http://schemas.openxmlformats.org/officeDocument/2006/relationships/image" Target="../media/image23.jpg"/><Relationship Id="rId3" Type="http://schemas.openxmlformats.org/officeDocument/2006/relationships/diagramData" Target="../diagrams/data11.xml"/><Relationship Id="rId7" Type="http://schemas.microsoft.com/office/2007/relationships/diagramDrawing" Target="../diagrams/drawing10.xml"/><Relationship Id="rId2" Type="http://schemas.openxmlformats.org/officeDocument/2006/relationships/notesSlide" Target="../notesSlides/notesSlide22.xml"/><Relationship Id="rId1" Type="http://schemas.openxmlformats.org/officeDocument/2006/relationships/slideLayout" Target="../slideLayouts/slideLayout6.xml"/><Relationship Id="rId6" Type="http://schemas.openxmlformats.org/officeDocument/2006/relationships/diagramColors" Target="../diagrams/colors10.xml"/><Relationship Id="rId5" Type="http://schemas.openxmlformats.org/officeDocument/2006/relationships/diagramQuickStyle" Target="../diagrams/quickStyle10.xml"/><Relationship Id="rId10" Type="http://schemas.openxmlformats.org/officeDocument/2006/relationships/hyperlink" Target="https://creativecommons.org/licenses/by-nd/3.0/" TargetMode="External"/><Relationship Id="rId4" Type="http://schemas.openxmlformats.org/officeDocument/2006/relationships/diagramLayout" Target="../diagrams/layout10.xml"/><Relationship Id="rId9" Type="http://schemas.openxmlformats.org/officeDocument/2006/relationships/hyperlink" Target="https://www.bigclassaction.com/lawsuit/steroid-injections-infections-tennessee-compounding.php"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3.xml"/><Relationship Id="rId1" Type="http://schemas.openxmlformats.org/officeDocument/2006/relationships/slideLayout" Target="../slideLayouts/slideLayout6.xml"/><Relationship Id="rId5" Type="http://schemas.openxmlformats.org/officeDocument/2006/relationships/hyperlink" Target="https://creativecommons.org/licenses/by-sa/3.0/" TargetMode="External"/><Relationship Id="rId4" Type="http://schemas.openxmlformats.org/officeDocument/2006/relationships/hyperlink" Target="http://elida494106366.wikidot.com/"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4.xml"/><Relationship Id="rId1" Type="http://schemas.openxmlformats.org/officeDocument/2006/relationships/slideLayout" Target="../slideLayouts/slideLayout6.xml"/><Relationship Id="rId4" Type="http://schemas.openxmlformats.org/officeDocument/2006/relationships/hyperlink" Target="https://pixabay.com/en/feedback-group-communication-2044700/"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3.png"/><Relationship Id="rId7" Type="http://schemas.openxmlformats.org/officeDocument/2006/relationships/diagramQuickStyle" Target="../diagrams/quickStyle3.xml"/><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4.svg"/><Relationship Id="rId9" Type="http://schemas.microsoft.com/office/2007/relationships/diagramDrawing" Target="../diagrams/drawing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hyperlink" Target="https://creativecommons.org/licenses/by-nc-sa/3.0/" TargetMode="External"/><Relationship Id="rId4" Type="http://schemas.openxmlformats.org/officeDocument/2006/relationships/hyperlink" Target="http://betterhealthwhileaging.net/10-types-medical-information-for-new-doctor-or-phr/"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DA1A2E9-63FE-408D-A803-8E306ECAB4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6543" y="450221"/>
            <a:ext cx="6748272" cy="3918123"/>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0404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A9F0D50-A0C5-4431-8790-2D30CC70D57B}"/>
              </a:ext>
            </a:extLst>
          </p:cNvPr>
          <p:cNvSpPr>
            <a:spLocks noGrp="1"/>
          </p:cNvSpPr>
          <p:nvPr>
            <p:ph type="ctrTitle"/>
          </p:nvPr>
        </p:nvSpPr>
        <p:spPr>
          <a:xfrm>
            <a:off x="825501" y="1111086"/>
            <a:ext cx="5767578" cy="2623885"/>
          </a:xfrm>
        </p:spPr>
        <p:txBody>
          <a:bodyPr anchor="ctr">
            <a:normAutofit/>
          </a:bodyPr>
          <a:lstStyle/>
          <a:p>
            <a:pPr algn="l"/>
            <a:r>
              <a:rPr lang="en-US" dirty="0">
                <a:solidFill>
                  <a:schemeClr val="bg1"/>
                </a:solidFill>
              </a:rPr>
              <a:t>Administration: Treatment Goals + Strategies  </a:t>
            </a:r>
            <a:endParaRPr lang="en-US" sz="5700" dirty="0">
              <a:solidFill>
                <a:schemeClr val="bg1"/>
              </a:solidFill>
            </a:endParaRPr>
          </a:p>
        </p:txBody>
      </p:sp>
      <p:sp>
        <p:nvSpPr>
          <p:cNvPr id="15" name="Rectangle 14">
            <a:extLst>
              <a:ext uri="{FF2B5EF4-FFF2-40B4-BE49-F238E27FC236}">
                <a16:creationId xmlns:a16="http://schemas.microsoft.com/office/drawing/2014/main" id="{927CAFC9-A675-4314-84EF-236FFA58A3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14508" y="2490532"/>
            <a:ext cx="1582948" cy="1877811"/>
          </a:xfrm>
          <a:prstGeom prst="rect">
            <a:avLst/>
          </a:prstGeom>
          <a:solidFill>
            <a:srgbClr val="7F7F7F">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FBE9F90C-C163-435B-9A68-D15C92D1CF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2900" y="4521269"/>
            <a:ext cx="8458200" cy="1877811"/>
          </a:xfrm>
          <a:prstGeom prst="rect">
            <a:avLst/>
          </a:prstGeom>
          <a:solidFill>
            <a:srgbClr val="7F7F7F">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Subtitle 5">
            <a:extLst>
              <a:ext uri="{FF2B5EF4-FFF2-40B4-BE49-F238E27FC236}">
                <a16:creationId xmlns:a16="http://schemas.microsoft.com/office/drawing/2014/main" id="{5DDD3D11-B811-4E04-AB77-D1B7200667BC}"/>
              </a:ext>
            </a:extLst>
          </p:cNvPr>
          <p:cNvSpPr>
            <a:spLocks noGrp="1"/>
          </p:cNvSpPr>
          <p:nvPr>
            <p:ph type="subTitle" idx="1"/>
          </p:nvPr>
        </p:nvSpPr>
        <p:spPr>
          <a:xfrm>
            <a:off x="496026" y="4578617"/>
            <a:ext cx="7509510" cy="1234345"/>
          </a:xfrm>
        </p:spPr>
        <p:txBody>
          <a:bodyPr anchor="ctr">
            <a:normAutofit/>
          </a:bodyPr>
          <a:lstStyle/>
          <a:p>
            <a:pPr algn="l"/>
            <a:r>
              <a:rPr lang="en-US" sz="2300" dirty="0">
                <a:solidFill>
                  <a:srgbClr val="1B1B1B"/>
                </a:solidFill>
              </a:rPr>
              <a:t>DATE</a:t>
            </a:r>
          </a:p>
          <a:p>
            <a:pPr algn="l"/>
            <a:r>
              <a:rPr lang="en-US" sz="2300" dirty="0">
                <a:solidFill>
                  <a:srgbClr val="1B1B1B"/>
                </a:solidFill>
              </a:rPr>
              <a:t>PLACE</a:t>
            </a:r>
          </a:p>
          <a:p>
            <a:pPr algn="l"/>
            <a:endParaRPr lang="en-US" sz="2300" dirty="0">
              <a:solidFill>
                <a:srgbClr val="1B1B1B"/>
              </a:solidFill>
            </a:endParaRPr>
          </a:p>
        </p:txBody>
      </p:sp>
      <p:sp>
        <p:nvSpPr>
          <p:cNvPr id="19" name="Rectangle 18">
            <a:extLst>
              <a:ext uri="{FF2B5EF4-FFF2-40B4-BE49-F238E27FC236}">
                <a16:creationId xmlns:a16="http://schemas.microsoft.com/office/drawing/2014/main" id="{1A882A9F-F4E9-4E23-8F0B-20B5DF42EA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14508" y="450221"/>
            <a:ext cx="1586592" cy="1890204"/>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0" name="Graphic 9" descr="Medicine">
            <a:extLst>
              <a:ext uri="{FF2B5EF4-FFF2-40B4-BE49-F238E27FC236}">
                <a16:creationId xmlns:a16="http://schemas.microsoft.com/office/drawing/2014/main" id="{764189EC-FD07-4B2D-AFBB-4B877BD3674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323249" y="2746712"/>
            <a:ext cx="1364575" cy="1364575"/>
          </a:xfrm>
          <a:prstGeom prst="rect">
            <a:avLst/>
          </a:prstGeom>
        </p:spPr>
      </p:pic>
      <p:sp>
        <p:nvSpPr>
          <p:cNvPr id="3" name="Footer Placeholder 2">
            <a:extLst>
              <a:ext uri="{FF2B5EF4-FFF2-40B4-BE49-F238E27FC236}">
                <a16:creationId xmlns:a16="http://schemas.microsoft.com/office/drawing/2014/main" id="{11BD8368-94B5-4DFA-8032-84839A74409D}"/>
              </a:ext>
            </a:extLst>
          </p:cNvPr>
          <p:cNvSpPr>
            <a:spLocks noGrp="1"/>
          </p:cNvSpPr>
          <p:nvPr>
            <p:ph type="ftr" sz="quarter" idx="11"/>
          </p:nvPr>
        </p:nvSpPr>
        <p:spPr>
          <a:xfrm>
            <a:off x="417981" y="5436465"/>
            <a:ext cx="8308038" cy="855666"/>
          </a:xfrm>
        </p:spPr>
        <p:txBody>
          <a:bodyPr>
            <a:noAutofit/>
          </a:bodyPr>
          <a:lstStyle/>
          <a:p>
            <a:pPr algn="l">
              <a:lnSpc>
                <a:spcPct val="90000"/>
              </a:lnSpc>
              <a:spcAft>
                <a:spcPts val="600"/>
              </a:spcAft>
            </a:pPr>
            <a:r>
              <a:rPr lang="en-US" dirty="0">
                <a:solidFill>
                  <a:schemeClr val="tx1">
                    <a:lumMod val="50000"/>
                    <a:lumOff val="50000"/>
                  </a:schemeClr>
                </a:solidFill>
              </a:rPr>
              <a:t>Disclaimer: This presentation contains information on the general principles for safe handling of hazardous drugs. This presentation cannot account for individual variation among facilities and cannot be considered inclusive of all proper methods of occupational safety. It is the responsibility of the facility management and staff to determine the best course of occupational safety for operations. The American Cancer Society and its partners assume no responsibility for any injury or damage to persons or property arising out of or related to any use of these materials, or for any errors or omissions. Last updated: February 2020</a:t>
            </a:r>
          </a:p>
        </p:txBody>
      </p:sp>
    </p:spTree>
    <p:extLst>
      <p:ext uri="{BB962C8B-B14F-4D97-AF65-F5344CB8AC3E}">
        <p14:creationId xmlns:p14="http://schemas.microsoft.com/office/powerpoint/2010/main" val="15348524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1787C549-66DE-4718-9D45-8165992511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3CD1EA40-7116-4FCB-9369-70F29FAA91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44617" cy="32339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FC85110-1BE6-446D-8D8B-DC0C48B6E36F}"/>
              </a:ext>
            </a:extLst>
          </p:cNvPr>
          <p:cNvSpPr>
            <a:spLocks noGrp="1"/>
          </p:cNvSpPr>
          <p:nvPr>
            <p:ph type="title"/>
          </p:nvPr>
        </p:nvSpPr>
        <p:spPr>
          <a:xfrm>
            <a:off x="874986" y="655591"/>
            <a:ext cx="3697014" cy="2315616"/>
          </a:xfrm>
        </p:spPr>
        <p:txBody>
          <a:bodyPr vert="horz" lIns="91440" tIns="45720" rIns="91440" bIns="45720" rtlCol="0" anchor="ctr">
            <a:normAutofit/>
          </a:bodyPr>
          <a:lstStyle/>
          <a:p>
            <a:r>
              <a:rPr lang="en-US" sz="4000"/>
              <a:t>Fixed doses </a:t>
            </a:r>
            <a:br>
              <a:rPr lang="en-US" sz="4000"/>
            </a:br>
            <a:endParaRPr lang="en-US" sz="4000"/>
          </a:p>
        </p:txBody>
      </p:sp>
      <p:sp>
        <p:nvSpPr>
          <p:cNvPr id="21" name="Rectangle 20">
            <a:extLst>
              <a:ext uri="{FF2B5EF4-FFF2-40B4-BE49-F238E27FC236}">
                <a16:creationId xmlns:a16="http://schemas.microsoft.com/office/drawing/2014/main" id="{BF647E38-F93D-4661-8D77-CE13EEB65B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55229" cy="323398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BAB21C4D-C8DB-45E4-8B45-1A73A188625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91533" y="73152"/>
            <a:ext cx="884223" cy="232963"/>
            <a:chOff x="7763256" y="73152"/>
            <a:chExt cx="1178966" cy="232963"/>
          </a:xfrm>
        </p:grpSpPr>
        <p:sp>
          <p:nvSpPr>
            <p:cNvPr id="24" name="Rectangle 64">
              <a:extLst>
                <a:ext uri="{FF2B5EF4-FFF2-40B4-BE49-F238E27FC236}">
                  <a16:creationId xmlns:a16="http://schemas.microsoft.com/office/drawing/2014/main" id="{408C67FF-5706-4C08-9DF4-D3E2EF7F61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6307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6">
              <a:extLst>
                <a:ext uri="{FF2B5EF4-FFF2-40B4-BE49-F238E27FC236}">
                  <a16:creationId xmlns:a16="http://schemas.microsoft.com/office/drawing/2014/main" id="{90AE6FAF-1DDD-40E6-8128-2B5DD14649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6307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4">
              <a:extLst>
                <a:ext uri="{FF2B5EF4-FFF2-40B4-BE49-F238E27FC236}">
                  <a16:creationId xmlns:a16="http://schemas.microsoft.com/office/drawing/2014/main" id="{3E186F0A-23FB-4FB4-8C95-4C6A6F483B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38122"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66">
              <a:extLst>
                <a:ext uri="{FF2B5EF4-FFF2-40B4-BE49-F238E27FC236}">
                  <a16:creationId xmlns:a16="http://schemas.microsoft.com/office/drawing/2014/main" id="{D183081B-2F31-48CC-A297-BA0C06A744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38122"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64">
              <a:extLst>
                <a:ext uri="{FF2B5EF4-FFF2-40B4-BE49-F238E27FC236}">
                  <a16:creationId xmlns:a16="http://schemas.microsoft.com/office/drawing/2014/main" id="{BC6A5254-D4C3-478C-B4E0-73D3642DBE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1316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6">
              <a:extLst>
                <a:ext uri="{FF2B5EF4-FFF2-40B4-BE49-F238E27FC236}">
                  <a16:creationId xmlns:a16="http://schemas.microsoft.com/office/drawing/2014/main" id="{41974FE2-7080-4C99-A4E6-3E15D4B285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1316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4">
              <a:extLst>
                <a:ext uri="{FF2B5EF4-FFF2-40B4-BE49-F238E27FC236}">
                  <a16:creationId xmlns:a16="http://schemas.microsoft.com/office/drawing/2014/main" id="{7C843590-9C15-4DFA-9178-8A943EF622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88211"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6">
              <a:extLst>
                <a:ext uri="{FF2B5EF4-FFF2-40B4-BE49-F238E27FC236}">
                  <a16:creationId xmlns:a16="http://schemas.microsoft.com/office/drawing/2014/main" id="{3506696A-3D1F-450D-96A0-B59B7BBE3C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88211"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6D2546D9-69E1-4D75-8E64-8862078132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3256"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865383D5-D060-4DBD-82E9-14902BD82B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3256"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4">
              <a:extLst>
                <a:ext uri="{FF2B5EF4-FFF2-40B4-BE49-F238E27FC236}">
                  <a16:creationId xmlns:a16="http://schemas.microsoft.com/office/drawing/2014/main" id="{70242239-3409-460D-BA74-ADF2AFD4EE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8785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6">
              <a:extLst>
                <a:ext uri="{FF2B5EF4-FFF2-40B4-BE49-F238E27FC236}">
                  <a16:creationId xmlns:a16="http://schemas.microsoft.com/office/drawing/2014/main" id="{4F02255D-DBCA-4E02-8376-8A374688DE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8785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4">
              <a:extLst>
                <a:ext uri="{FF2B5EF4-FFF2-40B4-BE49-F238E27FC236}">
                  <a16:creationId xmlns:a16="http://schemas.microsoft.com/office/drawing/2014/main" id="{343BABB3-0280-4F53-A4A9-54ED96AB29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2899"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6">
              <a:extLst>
                <a:ext uri="{FF2B5EF4-FFF2-40B4-BE49-F238E27FC236}">
                  <a16:creationId xmlns:a16="http://schemas.microsoft.com/office/drawing/2014/main" id="{2824031E-D05D-4B6C-A900-28D70C7374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2899"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4">
              <a:extLst>
                <a:ext uri="{FF2B5EF4-FFF2-40B4-BE49-F238E27FC236}">
                  <a16:creationId xmlns:a16="http://schemas.microsoft.com/office/drawing/2014/main" id="{96B0A62E-B7B0-475C-B1FF-989CDB45E3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3794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66">
              <a:extLst>
                <a:ext uri="{FF2B5EF4-FFF2-40B4-BE49-F238E27FC236}">
                  <a16:creationId xmlns:a16="http://schemas.microsoft.com/office/drawing/2014/main" id="{D62DF221-DFF7-4614-8983-8B7C470343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3794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64">
              <a:extLst>
                <a:ext uri="{FF2B5EF4-FFF2-40B4-BE49-F238E27FC236}">
                  <a16:creationId xmlns:a16="http://schemas.microsoft.com/office/drawing/2014/main" id="{4E544155-BC32-4013-9135-149E30150C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512988"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6">
              <a:extLst>
                <a:ext uri="{FF2B5EF4-FFF2-40B4-BE49-F238E27FC236}">
                  <a16:creationId xmlns:a16="http://schemas.microsoft.com/office/drawing/2014/main" id="{1DD4153E-E8EE-4D47-8FF6-926EBB23FE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512988"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6834F1B0-119E-4A62-A22F-79C5AEEE3C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8033"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04C90783-5CC9-4855-A633-D3D3B900D0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8033"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9" name="Picture 8">
            <a:extLst>
              <a:ext uri="{FF2B5EF4-FFF2-40B4-BE49-F238E27FC236}">
                <a16:creationId xmlns:a16="http://schemas.microsoft.com/office/drawing/2014/main" id="{150B09F3-CE5A-49F9-8575-E36A265F4EE2}"/>
              </a:ext>
            </a:extLst>
          </p:cNvPr>
          <p:cNvPicPr>
            <a:picLocks noChangeAspect="1"/>
          </p:cNvPicPr>
          <p:nvPr/>
        </p:nvPicPr>
        <p:blipFill rotWithShape="1">
          <a:blip r:embed="rId3">
            <a:extLst>
              <a:ext uri="{837473B0-CC2E-450A-ABE3-18F120FF3D39}">
                <a1611:picAttrSrcUrl xmlns:a1611="http://schemas.microsoft.com/office/drawing/2016/11/main" r:id="rId4"/>
              </a:ext>
            </a:extLst>
          </a:blip>
          <a:srcRect l="13161" r="7272"/>
          <a:stretch/>
        </p:blipFill>
        <p:spPr>
          <a:xfrm>
            <a:off x="447660" y="3233985"/>
            <a:ext cx="4325231" cy="3624015"/>
          </a:xfrm>
          <a:prstGeom prst="rect">
            <a:avLst/>
          </a:prstGeom>
        </p:spPr>
      </p:pic>
      <p:sp>
        <p:nvSpPr>
          <p:cNvPr id="45" name="Rectangle 44">
            <a:extLst>
              <a:ext uri="{FF2B5EF4-FFF2-40B4-BE49-F238E27FC236}">
                <a16:creationId xmlns:a16="http://schemas.microsoft.com/office/drawing/2014/main" id="{D6C80E47-971C-437F-B030-191115B01D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233984"/>
            <a:ext cx="455228" cy="3624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E667332E-9B9A-42F6-BCBE-AC023DA9ABE2}"/>
              </a:ext>
            </a:extLst>
          </p:cNvPr>
          <p:cNvSpPr txBox="1">
            <a:spLocks/>
          </p:cNvSpPr>
          <p:nvPr/>
        </p:nvSpPr>
        <p:spPr>
          <a:xfrm>
            <a:off x="4308764" y="521207"/>
            <a:ext cx="4655127" cy="595778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2" indent="-228600" defTabSz="914400">
              <a:lnSpc>
                <a:spcPct val="90000"/>
              </a:lnSpc>
              <a:spcAft>
                <a:spcPts val="600"/>
              </a:spcAft>
              <a:buFont typeface="Arial" panose="020B0604020202020204" pitchFamily="34" charset="0"/>
              <a:buChar char="•"/>
            </a:pPr>
            <a:r>
              <a:rPr lang="en-US" sz="2400" dirty="0"/>
              <a:t>Often expressed in milligram (mg) </a:t>
            </a:r>
          </a:p>
          <a:p>
            <a:pPr marL="685800" lvl="2" defTabSz="914400">
              <a:lnSpc>
                <a:spcPct val="90000"/>
              </a:lnSpc>
              <a:spcAft>
                <a:spcPts val="600"/>
              </a:spcAft>
            </a:pPr>
            <a:endParaRPr lang="en-US" sz="2400" dirty="0"/>
          </a:p>
          <a:p>
            <a:pPr lvl="2" indent="-228600" defTabSz="914400">
              <a:lnSpc>
                <a:spcPct val="90000"/>
              </a:lnSpc>
              <a:spcAft>
                <a:spcPts val="600"/>
              </a:spcAft>
              <a:buFont typeface="Arial" panose="020B0604020202020204" pitchFamily="34" charset="0"/>
              <a:buChar char="•"/>
            </a:pPr>
            <a:r>
              <a:rPr lang="en-US" sz="2400" dirty="0"/>
              <a:t>No patient-based calculations are required </a:t>
            </a:r>
          </a:p>
          <a:p>
            <a:pPr lvl="2" indent="-228600" defTabSz="914400">
              <a:lnSpc>
                <a:spcPct val="90000"/>
              </a:lnSpc>
              <a:spcAft>
                <a:spcPts val="600"/>
              </a:spcAft>
              <a:buFont typeface="Arial" panose="020B0604020202020204" pitchFamily="34" charset="0"/>
              <a:buChar char="•"/>
            </a:pPr>
            <a:endParaRPr lang="en-US" sz="2400" dirty="0"/>
          </a:p>
          <a:p>
            <a:pPr lvl="2" indent="-228600" defTabSz="914400">
              <a:lnSpc>
                <a:spcPct val="90000"/>
              </a:lnSpc>
              <a:spcAft>
                <a:spcPts val="600"/>
              </a:spcAft>
              <a:buFont typeface="Arial" panose="020B0604020202020204" pitchFamily="34" charset="0"/>
              <a:buChar char="•"/>
            </a:pPr>
            <a:r>
              <a:rPr lang="en-US" sz="2400" dirty="0"/>
              <a:t>Verification includes checking if the drugs prescribed fit the appropriate regimen for the type and stage of cancer  </a:t>
            </a:r>
          </a:p>
          <a:p>
            <a:pPr>
              <a:spcAft>
                <a:spcPts val="600"/>
              </a:spcAft>
            </a:pPr>
            <a:br>
              <a:rPr lang="en-US" sz="2400" dirty="0">
                <a:latin typeface="+mn-lt"/>
                <a:ea typeface="+mn-ea"/>
                <a:cs typeface="+mn-cs"/>
              </a:rPr>
            </a:br>
            <a:endParaRPr lang="en-US" sz="2400" dirty="0">
              <a:latin typeface="+mn-lt"/>
              <a:ea typeface="+mn-ea"/>
              <a:cs typeface="+mn-cs"/>
            </a:endParaRPr>
          </a:p>
        </p:txBody>
      </p:sp>
      <p:sp>
        <p:nvSpPr>
          <p:cNvPr id="10" name="TextBox 9">
            <a:extLst>
              <a:ext uri="{FF2B5EF4-FFF2-40B4-BE49-F238E27FC236}">
                <a16:creationId xmlns:a16="http://schemas.microsoft.com/office/drawing/2014/main" id="{431A3DAE-0E7F-4808-9A5F-CFFB58B454CE}"/>
              </a:ext>
            </a:extLst>
          </p:cNvPr>
          <p:cNvSpPr txBox="1"/>
          <p:nvPr/>
        </p:nvSpPr>
        <p:spPr>
          <a:xfrm>
            <a:off x="4772891" y="6664884"/>
            <a:ext cx="2459327" cy="200055"/>
          </a:xfrm>
          <a:prstGeom prst="rect">
            <a:avLst/>
          </a:prstGeom>
          <a:noFill/>
        </p:spPr>
        <p:txBody>
          <a:bodyPr wrap="none" rtlCol="0">
            <a:spAutoFit/>
          </a:bodyPr>
          <a:lstStyle/>
          <a:p>
            <a:pPr algn="r">
              <a:spcAft>
                <a:spcPts val="600"/>
              </a:spcAft>
            </a:pPr>
            <a:r>
              <a:rPr lang="en-US" sz="700">
                <a:hlinkClick r:id="rId4" tooltip="https://www.propublica.org/article/over-the-counter-pills-left-out-of-fda-acetaminophen-limits">
                  <a:extLst>
                    <a:ext uri="{A12FA001-AC4F-418D-AE19-62706E023703}">
                      <ahyp:hlinkClr xmlns:ahyp="http://schemas.microsoft.com/office/drawing/2018/hyperlinkcolor" val="tx"/>
                    </a:ext>
                  </a:extLst>
                </a:hlinkClick>
              </a:rPr>
              <a:t>This Photo</a:t>
            </a:r>
            <a:r>
              <a:rPr lang="en-US" sz="700"/>
              <a:t> by Unknown Author is licensed under </a:t>
            </a:r>
            <a:r>
              <a:rPr lang="en-US" sz="700">
                <a:hlinkClick r:id="rId5" tooltip="https://creativecommons.org/licenses/by-nc-nd/3.0/">
                  <a:extLst>
                    <a:ext uri="{A12FA001-AC4F-418D-AE19-62706E023703}">
                      <ahyp:hlinkClr xmlns:ahyp="http://schemas.microsoft.com/office/drawing/2018/hyperlinkcolor" val="tx"/>
                    </a:ext>
                  </a:extLst>
                </a:hlinkClick>
              </a:rPr>
              <a:t>CC BY-NC-ND</a:t>
            </a:r>
            <a:endParaRPr lang="en-US" sz="700"/>
          </a:p>
        </p:txBody>
      </p:sp>
      <p:sp>
        <p:nvSpPr>
          <p:cNvPr id="44" name="Footer Placeholder 5">
            <a:extLst>
              <a:ext uri="{FF2B5EF4-FFF2-40B4-BE49-F238E27FC236}">
                <a16:creationId xmlns:a16="http://schemas.microsoft.com/office/drawing/2014/main" id="{249CCE33-CBE8-4031-89A1-8947A0C13886}"/>
              </a:ext>
            </a:extLst>
          </p:cNvPr>
          <p:cNvSpPr>
            <a:spLocks noGrp="1"/>
          </p:cNvSpPr>
          <p:nvPr>
            <p:ph type="ftr" sz="quarter" idx="11"/>
          </p:nvPr>
        </p:nvSpPr>
        <p:spPr>
          <a:xfrm>
            <a:off x="34153" y="6436700"/>
            <a:ext cx="3067565" cy="348823"/>
          </a:xfrm>
        </p:spPr>
        <p:txBody>
          <a:bodyPr vert="horz" lIns="91440" tIns="45720" rIns="91440" bIns="45720" rtlCol="0" anchor="ctr">
            <a:normAutofit/>
          </a:bodyPr>
          <a:lstStyle/>
          <a:p>
            <a:pPr algn="l" defTabSz="914400">
              <a:spcAft>
                <a:spcPts val="600"/>
              </a:spcAft>
              <a:defRPr/>
            </a:pPr>
            <a:r>
              <a:rPr lang="en-US" i="1" dirty="0">
                <a:solidFill>
                  <a:schemeClr val="tx1"/>
                </a:solidFill>
              </a:rPr>
              <a:t>Reference </a:t>
            </a:r>
            <a:r>
              <a:rPr lang="en-US" i="1" kern="1200" dirty="0">
                <a:solidFill>
                  <a:schemeClr val="tx1"/>
                </a:solidFill>
                <a:latin typeface="Calibri" panose="020F0502020204030204"/>
              </a:rPr>
              <a:t>2</a:t>
            </a:r>
          </a:p>
        </p:txBody>
      </p:sp>
      <p:sp>
        <p:nvSpPr>
          <p:cNvPr id="46" name="Slide Number Placeholder 2">
            <a:extLst>
              <a:ext uri="{FF2B5EF4-FFF2-40B4-BE49-F238E27FC236}">
                <a16:creationId xmlns:a16="http://schemas.microsoft.com/office/drawing/2014/main" id="{E86548FB-C76B-4FAB-9954-0FBAB0B970DE}"/>
              </a:ext>
            </a:extLst>
          </p:cNvPr>
          <p:cNvSpPr txBox="1">
            <a:spLocks/>
          </p:cNvSpPr>
          <p:nvPr/>
        </p:nvSpPr>
        <p:spPr>
          <a:xfrm>
            <a:off x="6457950" y="6356350"/>
            <a:ext cx="2057400" cy="365125"/>
          </a:xfrm>
          <a:prstGeom prst="rect">
            <a:avLst/>
          </a:prstGeom>
        </p:spPr>
        <p:txBody>
          <a:bodyPr vert="horz" lIns="91440" tIns="45720" rIns="91440" bIns="45720" rtlCol="0" anchor="ctr">
            <a:normAutofit/>
          </a:bodyP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a:spcAft>
                <a:spcPts val="450"/>
              </a:spcAft>
            </a:pPr>
            <a:fld id="{D57F1E4F-1CFF-5643-939E-217C01CDF565}" type="slidenum">
              <a:rPr lang="en-US" smtClean="0"/>
              <a:pPr defTabSz="914400">
                <a:spcAft>
                  <a:spcPts val="450"/>
                </a:spcAft>
              </a:pPr>
              <a:t>10</a:t>
            </a:fld>
            <a:endParaRPr lang="en-US"/>
          </a:p>
        </p:txBody>
      </p:sp>
    </p:spTree>
    <p:extLst>
      <p:ext uri="{BB962C8B-B14F-4D97-AF65-F5344CB8AC3E}">
        <p14:creationId xmlns:p14="http://schemas.microsoft.com/office/powerpoint/2010/main" val="18407661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4A2F755-5219-4C4E-9378-2C80BB08DF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lumMod val="75000"/>
              <a:lumOff val="25000"/>
            </a:schemeClr>
          </a:soli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Freeform: Shape 13">
            <a:extLst>
              <a:ext uri="{FF2B5EF4-FFF2-40B4-BE49-F238E27FC236}">
                <a16:creationId xmlns:a16="http://schemas.microsoft.com/office/drawing/2014/main" id="{9A87AD7E-457F-4836-8DDE-FFE0F00938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9144312"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2" name="Title 1">
            <a:extLst>
              <a:ext uri="{FF2B5EF4-FFF2-40B4-BE49-F238E27FC236}">
                <a16:creationId xmlns:a16="http://schemas.microsoft.com/office/drawing/2014/main" id="{850D418C-6F6C-4395-BDC4-E197DBED08BE}"/>
              </a:ext>
            </a:extLst>
          </p:cNvPr>
          <p:cNvSpPr>
            <a:spLocks noGrp="1"/>
          </p:cNvSpPr>
          <p:nvPr>
            <p:ph type="title"/>
          </p:nvPr>
        </p:nvSpPr>
        <p:spPr>
          <a:xfrm>
            <a:off x="720737" y="498143"/>
            <a:ext cx="7702210" cy="1278902"/>
          </a:xfrm>
        </p:spPr>
        <p:txBody>
          <a:bodyPr vert="horz" lIns="91440" tIns="45720" rIns="91440" bIns="45720" rtlCol="0" anchor="ctr">
            <a:normAutofit/>
          </a:bodyPr>
          <a:lstStyle/>
          <a:p>
            <a:r>
              <a:rPr lang="en-US" sz="4100" kern="1200">
                <a:solidFill>
                  <a:schemeClr val="bg1"/>
                </a:solidFill>
                <a:latin typeface="+mj-lt"/>
                <a:ea typeface="+mj-ea"/>
                <a:cs typeface="+mj-cs"/>
              </a:rPr>
              <a:t>Weight-based dosing </a:t>
            </a:r>
            <a:br>
              <a:rPr lang="en-US" sz="4100" kern="1200">
                <a:solidFill>
                  <a:schemeClr val="bg1"/>
                </a:solidFill>
                <a:latin typeface="+mj-lt"/>
                <a:ea typeface="+mj-ea"/>
                <a:cs typeface="+mj-cs"/>
              </a:rPr>
            </a:br>
            <a:endParaRPr lang="en-US" sz="4100" kern="1200">
              <a:solidFill>
                <a:schemeClr val="bg1"/>
              </a:solidFill>
              <a:latin typeface="+mj-lt"/>
              <a:ea typeface="+mj-ea"/>
              <a:cs typeface="+mj-cs"/>
            </a:endParaRPr>
          </a:p>
        </p:txBody>
      </p:sp>
      <p:pic>
        <p:nvPicPr>
          <p:cNvPr id="6" name="Picture 5">
            <a:extLst>
              <a:ext uri="{FF2B5EF4-FFF2-40B4-BE49-F238E27FC236}">
                <a16:creationId xmlns:a16="http://schemas.microsoft.com/office/drawing/2014/main" id="{2C56FE16-1479-4B2F-B575-2CD143AE312B}"/>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422687" y="2587640"/>
            <a:ext cx="3768710" cy="3768710"/>
          </a:xfrm>
          <a:prstGeom prst="rect">
            <a:avLst/>
          </a:prstGeom>
          <a:effectLst/>
        </p:spPr>
      </p:pic>
      <p:sp>
        <p:nvSpPr>
          <p:cNvPr id="4" name="Title 1">
            <a:extLst>
              <a:ext uri="{FF2B5EF4-FFF2-40B4-BE49-F238E27FC236}">
                <a16:creationId xmlns:a16="http://schemas.microsoft.com/office/drawing/2014/main" id="{78195B27-E8E0-44A1-8B2C-9DC138256C6D}"/>
              </a:ext>
            </a:extLst>
          </p:cNvPr>
          <p:cNvSpPr txBox="1">
            <a:spLocks/>
          </p:cNvSpPr>
          <p:nvPr/>
        </p:nvSpPr>
        <p:spPr>
          <a:xfrm>
            <a:off x="3291796" y="2944460"/>
            <a:ext cx="5561259" cy="2866318"/>
          </a:xfrm>
          <a:prstGeom prst="rect">
            <a:avLst/>
          </a:prstGeom>
        </p:spPr>
        <p:txBody>
          <a:bodyPr vert="horz" lIns="91440" tIns="45720" rIns="91440" bIns="45720" rtlCol="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685800" lvl="2" defTabSz="914400">
              <a:lnSpc>
                <a:spcPct val="90000"/>
              </a:lnSpc>
              <a:spcAft>
                <a:spcPts val="600"/>
              </a:spcAft>
            </a:pPr>
            <a:r>
              <a:rPr lang="en-US" sz="2800" dirty="0"/>
              <a:t>Often expressed as dose of drugs per unit of body weight (e.g. mg/kg) </a:t>
            </a:r>
          </a:p>
          <a:p>
            <a:pPr marL="685800" lvl="2" defTabSz="914400">
              <a:lnSpc>
                <a:spcPct val="90000"/>
              </a:lnSpc>
              <a:spcAft>
                <a:spcPts val="600"/>
              </a:spcAft>
            </a:pPr>
            <a:endParaRPr lang="en-US" sz="2800" dirty="0"/>
          </a:p>
          <a:p>
            <a:pPr marL="685800" lvl="2" defTabSz="914400">
              <a:lnSpc>
                <a:spcPct val="90000"/>
              </a:lnSpc>
              <a:spcAft>
                <a:spcPts val="600"/>
              </a:spcAft>
            </a:pPr>
            <a:r>
              <a:rPr lang="en-US" sz="2800" dirty="0"/>
              <a:t>Doses are calculated using the accurate measured weight  </a:t>
            </a:r>
          </a:p>
          <a:p>
            <a:pPr>
              <a:spcAft>
                <a:spcPts val="600"/>
              </a:spcAft>
            </a:pPr>
            <a:br>
              <a:rPr lang="en-US" sz="2800" dirty="0">
                <a:latin typeface="+mn-lt"/>
                <a:ea typeface="+mn-ea"/>
                <a:cs typeface="+mn-cs"/>
              </a:rPr>
            </a:br>
            <a:endParaRPr lang="en-US" sz="2800" dirty="0">
              <a:latin typeface="+mn-lt"/>
              <a:ea typeface="+mn-ea"/>
              <a:cs typeface="+mn-cs"/>
            </a:endParaRPr>
          </a:p>
        </p:txBody>
      </p:sp>
      <p:sp>
        <p:nvSpPr>
          <p:cNvPr id="7" name="TextBox 6">
            <a:extLst>
              <a:ext uri="{FF2B5EF4-FFF2-40B4-BE49-F238E27FC236}">
                <a16:creationId xmlns:a16="http://schemas.microsoft.com/office/drawing/2014/main" id="{5AE0DE09-F9C7-46A9-9321-B762A7EF58A6}"/>
              </a:ext>
            </a:extLst>
          </p:cNvPr>
          <p:cNvSpPr txBox="1"/>
          <p:nvPr/>
        </p:nvSpPr>
        <p:spPr>
          <a:xfrm>
            <a:off x="1074847" y="6555851"/>
            <a:ext cx="2307042" cy="200055"/>
          </a:xfrm>
          <a:prstGeom prst="rect">
            <a:avLst/>
          </a:prstGeom>
          <a:noFill/>
        </p:spPr>
        <p:txBody>
          <a:bodyPr wrap="none" rtlCol="0">
            <a:spAutoFit/>
          </a:bodyPr>
          <a:lstStyle/>
          <a:p>
            <a:pPr algn="r">
              <a:spcAft>
                <a:spcPts val="600"/>
              </a:spcAft>
            </a:pPr>
            <a:r>
              <a:rPr lang="en-US" sz="700">
                <a:hlinkClick r:id="rId4" tooltip="https://french.stackexchange.com/questions/19543/physicians-scale-with-sliding-weights">
                  <a:extLst>
                    <a:ext uri="{A12FA001-AC4F-418D-AE19-62706E023703}">
                      <ahyp:hlinkClr xmlns:ahyp="http://schemas.microsoft.com/office/drawing/2018/hyperlinkcolor" val="tx"/>
                    </a:ext>
                  </a:extLst>
                </a:hlinkClick>
              </a:rPr>
              <a:t>This Photo</a:t>
            </a:r>
            <a:r>
              <a:rPr lang="en-US" sz="700"/>
              <a:t> by Unknown Author is licensed under </a:t>
            </a:r>
            <a:r>
              <a:rPr lang="en-US" sz="700">
                <a:hlinkClick r:id="rId5" tooltip="https://creativecommons.org/licenses/by-sa/3.0/">
                  <a:extLst>
                    <a:ext uri="{A12FA001-AC4F-418D-AE19-62706E023703}">
                      <ahyp:hlinkClr xmlns:ahyp="http://schemas.microsoft.com/office/drawing/2018/hyperlinkcolor" val="tx"/>
                    </a:ext>
                  </a:extLst>
                </a:hlinkClick>
              </a:rPr>
              <a:t>CC BY-SA</a:t>
            </a:r>
            <a:endParaRPr lang="en-US" sz="700"/>
          </a:p>
        </p:txBody>
      </p:sp>
      <p:sp>
        <p:nvSpPr>
          <p:cNvPr id="11" name="Footer Placeholder 5">
            <a:extLst>
              <a:ext uri="{FF2B5EF4-FFF2-40B4-BE49-F238E27FC236}">
                <a16:creationId xmlns:a16="http://schemas.microsoft.com/office/drawing/2014/main" id="{3646C257-ADEC-44C3-90CD-92B7EAD3ABAF}"/>
              </a:ext>
            </a:extLst>
          </p:cNvPr>
          <p:cNvSpPr>
            <a:spLocks noGrp="1"/>
          </p:cNvSpPr>
          <p:nvPr>
            <p:ph type="ftr" sz="quarter" idx="11"/>
          </p:nvPr>
        </p:nvSpPr>
        <p:spPr>
          <a:xfrm>
            <a:off x="-312" y="6481466"/>
            <a:ext cx="3067565" cy="348823"/>
          </a:xfrm>
        </p:spPr>
        <p:txBody>
          <a:bodyPr vert="horz" lIns="91440" tIns="45720" rIns="91440" bIns="45720" rtlCol="0" anchor="ctr">
            <a:normAutofit/>
          </a:bodyPr>
          <a:lstStyle/>
          <a:p>
            <a:pPr algn="l" defTabSz="914400">
              <a:spcAft>
                <a:spcPts val="600"/>
              </a:spcAft>
              <a:defRPr/>
            </a:pPr>
            <a:r>
              <a:rPr lang="en-US" i="1" dirty="0">
                <a:solidFill>
                  <a:schemeClr val="bg1">
                    <a:lumMod val="50000"/>
                  </a:schemeClr>
                </a:solidFill>
              </a:rPr>
              <a:t>Reference </a:t>
            </a:r>
            <a:r>
              <a:rPr lang="en-US" i="1" kern="1200" dirty="0">
                <a:solidFill>
                  <a:schemeClr val="bg1">
                    <a:lumMod val="50000"/>
                  </a:schemeClr>
                </a:solidFill>
                <a:latin typeface="Calibri" panose="020F0502020204030204"/>
              </a:rPr>
              <a:t>2</a:t>
            </a:r>
          </a:p>
        </p:txBody>
      </p:sp>
      <p:sp>
        <p:nvSpPr>
          <p:cNvPr id="13" name="Slide Number Placeholder 2">
            <a:extLst>
              <a:ext uri="{FF2B5EF4-FFF2-40B4-BE49-F238E27FC236}">
                <a16:creationId xmlns:a16="http://schemas.microsoft.com/office/drawing/2014/main" id="{7B67F282-E2D7-44D5-A273-CC6F093337F6}"/>
              </a:ext>
            </a:extLst>
          </p:cNvPr>
          <p:cNvSpPr txBox="1">
            <a:spLocks/>
          </p:cNvSpPr>
          <p:nvPr/>
        </p:nvSpPr>
        <p:spPr>
          <a:xfrm>
            <a:off x="6610350" y="6458814"/>
            <a:ext cx="2057400" cy="365125"/>
          </a:xfrm>
          <a:prstGeom prst="rect">
            <a:avLst/>
          </a:prstGeom>
        </p:spPr>
        <p:txBody>
          <a:bodyPr vert="horz" lIns="91440" tIns="45720" rIns="91440" bIns="45720" rtlCol="0" anchor="ctr">
            <a:normAutofit/>
          </a:bodyP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a:spcAft>
                <a:spcPts val="450"/>
              </a:spcAft>
            </a:pPr>
            <a:fld id="{D57F1E4F-1CFF-5643-939E-217C01CDF565}" type="slidenum">
              <a:rPr lang="en-US" smtClean="0"/>
              <a:pPr defTabSz="914400">
                <a:spcAft>
                  <a:spcPts val="450"/>
                </a:spcAft>
              </a:pPr>
              <a:t>11</a:t>
            </a:fld>
            <a:endParaRPr lang="en-US" dirty="0"/>
          </a:p>
        </p:txBody>
      </p:sp>
    </p:spTree>
    <p:extLst>
      <p:ext uri="{BB962C8B-B14F-4D97-AF65-F5344CB8AC3E}">
        <p14:creationId xmlns:p14="http://schemas.microsoft.com/office/powerpoint/2010/main" val="28225298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F2AC420E-F79A-4FB7-8013-94B1E8B63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CD1EA40-7116-4FCB-9369-70F29FAA91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44617" cy="32339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3F8DB62-5787-4049-A977-E80DA834B4B5}"/>
              </a:ext>
            </a:extLst>
          </p:cNvPr>
          <p:cNvSpPr>
            <a:spLocks noGrp="1"/>
          </p:cNvSpPr>
          <p:nvPr>
            <p:ph type="title"/>
          </p:nvPr>
        </p:nvSpPr>
        <p:spPr>
          <a:xfrm>
            <a:off x="874986" y="655591"/>
            <a:ext cx="3697014" cy="2315616"/>
          </a:xfrm>
        </p:spPr>
        <p:txBody>
          <a:bodyPr vert="horz" lIns="91440" tIns="45720" rIns="91440" bIns="45720" rtlCol="0" anchor="ctr">
            <a:normAutofit/>
          </a:bodyPr>
          <a:lstStyle/>
          <a:p>
            <a:r>
              <a:rPr lang="en-US" sz="3700" kern="1200">
                <a:solidFill>
                  <a:schemeClr val="tx1"/>
                </a:solidFill>
                <a:latin typeface="+mj-lt"/>
                <a:ea typeface="+mj-ea"/>
                <a:cs typeface="+mj-cs"/>
              </a:rPr>
              <a:t>Body Surface Area (BSA) based dosing </a:t>
            </a:r>
            <a:br>
              <a:rPr lang="en-US" sz="3700" kern="1200">
                <a:solidFill>
                  <a:schemeClr val="tx1"/>
                </a:solidFill>
                <a:latin typeface="+mj-lt"/>
                <a:ea typeface="+mj-ea"/>
                <a:cs typeface="+mj-cs"/>
              </a:rPr>
            </a:br>
            <a:endParaRPr lang="en-US" sz="3700" kern="1200">
              <a:solidFill>
                <a:schemeClr val="tx1"/>
              </a:solidFill>
              <a:latin typeface="+mj-lt"/>
              <a:ea typeface="+mj-ea"/>
              <a:cs typeface="+mj-cs"/>
            </a:endParaRPr>
          </a:p>
        </p:txBody>
      </p:sp>
      <p:sp>
        <p:nvSpPr>
          <p:cNvPr id="17" name="Rectangle 16">
            <a:extLst>
              <a:ext uri="{FF2B5EF4-FFF2-40B4-BE49-F238E27FC236}">
                <a16:creationId xmlns:a16="http://schemas.microsoft.com/office/drawing/2014/main" id="{BF647E38-F93D-4661-8D77-CE13EEB65B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55229" cy="323398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8E8872B6-836E-4281-A971-D133C61875C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91533" y="73152"/>
            <a:ext cx="884223" cy="232963"/>
            <a:chOff x="7763256" y="73152"/>
            <a:chExt cx="1178966" cy="232963"/>
          </a:xfrm>
        </p:grpSpPr>
        <p:sp>
          <p:nvSpPr>
            <p:cNvPr id="20" name="Rectangle 64">
              <a:extLst>
                <a:ext uri="{FF2B5EF4-FFF2-40B4-BE49-F238E27FC236}">
                  <a16:creationId xmlns:a16="http://schemas.microsoft.com/office/drawing/2014/main" id="{0B655FA0-F08E-419A-83F5-23E3ADA5A7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6307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6">
              <a:extLst>
                <a:ext uri="{FF2B5EF4-FFF2-40B4-BE49-F238E27FC236}">
                  <a16:creationId xmlns:a16="http://schemas.microsoft.com/office/drawing/2014/main" id="{AD8E9261-7E3D-4B22-9B39-8CC1D4F43F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6307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4">
              <a:extLst>
                <a:ext uri="{FF2B5EF4-FFF2-40B4-BE49-F238E27FC236}">
                  <a16:creationId xmlns:a16="http://schemas.microsoft.com/office/drawing/2014/main" id="{632485D7-A2AD-470C-BD26-EABCF63F9C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38122"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6">
              <a:extLst>
                <a:ext uri="{FF2B5EF4-FFF2-40B4-BE49-F238E27FC236}">
                  <a16:creationId xmlns:a16="http://schemas.microsoft.com/office/drawing/2014/main" id="{22BD4173-4E70-447E-9DFE-F4E5CB830D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38122"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4">
              <a:extLst>
                <a:ext uri="{FF2B5EF4-FFF2-40B4-BE49-F238E27FC236}">
                  <a16:creationId xmlns:a16="http://schemas.microsoft.com/office/drawing/2014/main" id="{037F912F-356C-4A91-B15E-7A1D626E6D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1316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6">
              <a:extLst>
                <a:ext uri="{FF2B5EF4-FFF2-40B4-BE49-F238E27FC236}">
                  <a16:creationId xmlns:a16="http://schemas.microsoft.com/office/drawing/2014/main" id="{49B3E584-4770-448C-AEA7-2CEE9F850A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1316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4">
              <a:extLst>
                <a:ext uri="{FF2B5EF4-FFF2-40B4-BE49-F238E27FC236}">
                  <a16:creationId xmlns:a16="http://schemas.microsoft.com/office/drawing/2014/main" id="{BB0DAED8-C4B6-4A57-9196-B11759865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88211"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66">
              <a:extLst>
                <a:ext uri="{FF2B5EF4-FFF2-40B4-BE49-F238E27FC236}">
                  <a16:creationId xmlns:a16="http://schemas.microsoft.com/office/drawing/2014/main" id="{72B27AFA-86A5-4FB9-9FE1-33E2503962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88211"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64">
              <a:extLst>
                <a:ext uri="{FF2B5EF4-FFF2-40B4-BE49-F238E27FC236}">
                  <a16:creationId xmlns:a16="http://schemas.microsoft.com/office/drawing/2014/main" id="{655899FB-5538-4E4C-B95A-D3BA49BBD3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3256"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6">
              <a:extLst>
                <a:ext uri="{FF2B5EF4-FFF2-40B4-BE49-F238E27FC236}">
                  <a16:creationId xmlns:a16="http://schemas.microsoft.com/office/drawing/2014/main" id="{885694C0-F226-4392-885A-1056B163F3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3256"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4">
              <a:extLst>
                <a:ext uri="{FF2B5EF4-FFF2-40B4-BE49-F238E27FC236}">
                  <a16:creationId xmlns:a16="http://schemas.microsoft.com/office/drawing/2014/main" id="{483E3282-BB58-46D8-BB45-F7F2DBCCF1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8785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6">
              <a:extLst>
                <a:ext uri="{FF2B5EF4-FFF2-40B4-BE49-F238E27FC236}">
                  <a16:creationId xmlns:a16="http://schemas.microsoft.com/office/drawing/2014/main" id="{402E8DFE-1141-4DAF-AB0C-A74CC0EFDA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8785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B261BAA8-8B84-4751-80F6-9153C68F2B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2899"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10FB8389-B4B0-4276-A6EB-5535937738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2899"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4">
              <a:extLst>
                <a:ext uri="{FF2B5EF4-FFF2-40B4-BE49-F238E27FC236}">
                  <a16:creationId xmlns:a16="http://schemas.microsoft.com/office/drawing/2014/main" id="{7E496AA7-168D-4B53-A954-31C3A61C22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3794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6">
              <a:extLst>
                <a:ext uri="{FF2B5EF4-FFF2-40B4-BE49-F238E27FC236}">
                  <a16:creationId xmlns:a16="http://schemas.microsoft.com/office/drawing/2014/main" id="{E0223324-6476-4A1F-B26F-77CB4E5AA0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3794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4">
              <a:extLst>
                <a:ext uri="{FF2B5EF4-FFF2-40B4-BE49-F238E27FC236}">
                  <a16:creationId xmlns:a16="http://schemas.microsoft.com/office/drawing/2014/main" id="{81E2E8B6-2216-47C5-A3C2-1DBAD819E3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512988"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6">
              <a:extLst>
                <a:ext uri="{FF2B5EF4-FFF2-40B4-BE49-F238E27FC236}">
                  <a16:creationId xmlns:a16="http://schemas.microsoft.com/office/drawing/2014/main" id="{9A0ABF1C-7928-4DD3-B9A6-6B59959971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512988"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4">
              <a:extLst>
                <a:ext uri="{FF2B5EF4-FFF2-40B4-BE49-F238E27FC236}">
                  <a16:creationId xmlns:a16="http://schemas.microsoft.com/office/drawing/2014/main" id="{8D1F42DA-9F6E-477D-B3BB-92EC089DBC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8033"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66">
              <a:extLst>
                <a:ext uri="{FF2B5EF4-FFF2-40B4-BE49-F238E27FC236}">
                  <a16:creationId xmlns:a16="http://schemas.microsoft.com/office/drawing/2014/main" id="{9457FA40-677B-4BAA-BF89-253A485DD0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8033"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1" name="Rectangle 40">
            <a:extLst>
              <a:ext uri="{FF2B5EF4-FFF2-40B4-BE49-F238E27FC236}">
                <a16:creationId xmlns:a16="http://schemas.microsoft.com/office/drawing/2014/main" id="{D6C80E47-971C-437F-B030-191115B01D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233984"/>
            <a:ext cx="455228" cy="3624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B81530E0-CD80-4FA3-A7A8-41B06040CA48}"/>
              </a:ext>
            </a:extLst>
          </p:cNvPr>
          <p:cNvSpPr>
            <a:spLocks noGrp="1"/>
          </p:cNvSpPr>
          <p:nvPr>
            <p:ph type="sldNum" sz="quarter" idx="12"/>
          </p:nvPr>
        </p:nvSpPr>
        <p:spPr>
          <a:xfrm>
            <a:off x="8544228" y="6298905"/>
            <a:ext cx="342900" cy="365125"/>
          </a:xfrm>
        </p:spPr>
        <p:txBody>
          <a:bodyPr vert="horz" lIns="91440" tIns="45720" rIns="91440" bIns="45720" rtlCol="0" anchor="ctr">
            <a:normAutofit/>
          </a:bodyPr>
          <a:lstStyle/>
          <a:p>
            <a:pPr algn="ctr" defTabSz="914400">
              <a:spcAft>
                <a:spcPts val="600"/>
              </a:spcAft>
            </a:pPr>
            <a:fld id="{D57F1E4F-1CFF-5643-939E-217C01CDF565}" type="slidenum">
              <a:rPr lang="en-US">
                <a:solidFill>
                  <a:schemeClr val="bg1">
                    <a:lumMod val="50000"/>
                  </a:schemeClr>
                </a:solidFill>
              </a:rPr>
              <a:pPr algn="ctr" defTabSz="914400">
                <a:spcAft>
                  <a:spcPts val="600"/>
                </a:spcAft>
              </a:pPr>
              <a:t>12</a:t>
            </a:fld>
            <a:endParaRPr lang="en-US">
              <a:solidFill>
                <a:schemeClr val="bg1">
                  <a:lumMod val="50000"/>
                </a:schemeClr>
              </a:solidFill>
            </a:endParaRPr>
          </a:p>
        </p:txBody>
      </p:sp>
      <p:sp>
        <p:nvSpPr>
          <p:cNvPr id="4" name="Title 1">
            <a:extLst>
              <a:ext uri="{FF2B5EF4-FFF2-40B4-BE49-F238E27FC236}">
                <a16:creationId xmlns:a16="http://schemas.microsoft.com/office/drawing/2014/main" id="{59C7EE19-CE89-493C-8E0F-0C4FD9E555C7}"/>
              </a:ext>
            </a:extLst>
          </p:cNvPr>
          <p:cNvSpPr txBox="1">
            <a:spLocks/>
          </p:cNvSpPr>
          <p:nvPr/>
        </p:nvSpPr>
        <p:spPr>
          <a:xfrm>
            <a:off x="4747485" y="707143"/>
            <a:ext cx="4177145" cy="595778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2" indent="-228600" defTabSz="914400">
              <a:lnSpc>
                <a:spcPct val="90000"/>
              </a:lnSpc>
              <a:spcAft>
                <a:spcPts val="600"/>
              </a:spcAft>
              <a:buFont typeface="Arial" panose="020B0604020202020204" pitchFamily="34" charset="0"/>
              <a:buChar char="•"/>
            </a:pPr>
            <a:r>
              <a:rPr lang="en-US" sz="2200" dirty="0"/>
              <a:t>Often expressed as the total area of a person’s skin in square meters (m</a:t>
            </a:r>
            <a:r>
              <a:rPr lang="en-US" sz="2200" baseline="30000" dirty="0"/>
              <a:t>2</a:t>
            </a:r>
            <a:r>
              <a:rPr lang="en-US" sz="2200" dirty="0"/>
              <a:t>) </a:t>
            </a:r>
          </a:p>
          <a:p>
            <a:pPr lvl="2" indent="-228600" defTabSz="914400">
              <a:lnSpc>
                <a:spcPct val="90000"/>
              </a:lnSpc>
              <a:spcAft>
                <a:spcPts val="600"/>
              </a:spcAft>
              <a:buFont typeface="Arial" panose="020B0604020202020204" pitchFamily="34" charset="0"/>
              <a:buChar char="•"/>
            </a:pPr>
            <a:endParaRPr lang="en-US" sz="2200" dirty="0"/>
          </a:p>
          <a:p>
            <a:pPr lvl="2" indent="-228600" defTabSz="914400">
              <a:lnSpc>
                <a:spcPct val="90000"/>
              </a:lnSpc>
              <a:spcAft>
                <a:spcPts val="600"/>
              </a:spcAft>
              <a:buFont typeface="Arial" panose="020B0604020202020204" pitchFamily="34" charset="0"/>
              <a:buChar char="•"/>
            </a:pPr>
            <a:r>
              <a:rPr lang="en-US" sz="2200" dirty="0"/>
              <a:t>Current measured height and weight should be used. It should not be estimated or stated by the patient</a:t>
            </a:r>
          </a:p>
          <a:p>
            <a:pPr lvl="2" indent="-228600" defTabSz="914400">
              <a:lnSpc>
                <a:spcPct val="90000"/>
              </a:lnSpc>
              <a:spcAft>
                <a:spcPts val="600"/>
              </a:spcAft>
              <a:buFont typeface="Arial" panose="020B0604020202020204" pitchFamily="34" charset="0"/>
              <a:buChar char="•"/>
            </a:pPr>
            <a:endParaRPr lang="en-US" sz="2200" dirty="0"/>
          </a:p>
          <a:p>
            <a:pPr lvl="2" indent="-228600" defTabSz="914400">
              <a:lnSpc>
                <a:spcPct val="90000"/>
              </a:lnSpc>
              <a:spcAft>
                <a:spcPts val="600"/>
              </a:spcAft>
              <a:buFont typeface="Arial" panose="020B0604020202020204" pitchFamily="34" charset="0"/>
              <a:buChar char="•"/>
            </a:pPr>
            <a:r>
              <a:rPr lang="en-US" sz="2200" dirty="0"/>
              <a:t>Most commonly used formula is the </a:t>
            </a:r>
            <a:r>
              <a:rPr lang="en-US" sz="2200" dirty="0" err="1"/>
              <a:t>Mosteller</a:t>
            </a:r>
            <a:r>
              <a:rPr lang="en-US" sz="2200" dirty="0"/>
              <a:t> equation</a:t>
            </a:r>
          </a:p>
          <a:p>
            <a:pPr lvl="2" indent="-228600" defTabSz="914400">
              <a:lnSpc>
                <a:spcPct val="90000"/>
              </a:lnSpc>
              <a:spcAft>
                <a:spcPts val="600"/>
              </a:spcAft>
              <a:buFont typeface="Arial" panose="020B0604020202020204" pitchFamily="34" charset="0"/>
              <a:buChar char="•"/>
            </a:pPr>
            <a:endParaRPr lang="en-US" sz="2200" dirty="0"/>
          </a:p>
          <a:p>
            <a:pPr lvl="2" indent="-228600" defTabSz="914400">
              <a:lnSpc>
                <a:spcPct val="90000"/>
              </a:lnSpc>
              <a:spcAft>
                <a:spcPts val="600"/>
              </a:spcAft>
              <a:buFont typeface="Arial" panose="020B0604020202020204" pitchFamily="34" charset="0"/>
              <a:buChar char="•"/>
            </a:pPr>
            <a:r>
              <a:rPr lang="en-US" sz="2200" dirty="0"/>
              <a:t>Be aware of medication-specific circumstances that affect dosing based on BSA</a:t>
            </a:r>
          </a:p>
          <a:p>
            <a:pPr>
              <a:spcAft>
                <a:spcPts val="600"/>
              </a:spcAft>
            </a:pPr>
            <a:br>
              <a:rPr lang="en-US" sz="2200" dirty="0">
                <a:latin typeface="+mn-lt"/>
                <a:ea typeface="+mn-ea"/>
                <a:cs typeface="+mn-cs"/>
              </a:rPr>
            </a:br>
            <a:endParaRPr lang="en-US" sz="2200" dirty="0">
              <a:latin typeface="+mn-lt"/>
              <a:ea typeface="+mn-ea"/>
              <a:cs typeface="+mn-cs"/>
            </a:endParaRPr>
          </a:p>
        </p:txBody>
      </p:sp>
      <p:sp>
        <p:nvSpPr>
          <p:cNvPr id="5" name="Title 1">
            <a:extLst>
              <a:ext uri="{FF2B5EF4-FFF2-40B4-BE49-F238E27FC236}">
                <a16:creationId xmlns:a16="http://schemas.microsoft.com/office/drawing/2014/main" id="{4404B1CD-6615-45C2-8E83-917CF3EC9E37}"/>
              </a:ext>
            </a:extLst>
          </p:cNvPr>
          <p:cNvSpPr txBox="1">
            <a:spLocks/>
          </p:cNvSpPr>
          <p:nvPr/>
        </p:nvSpPr>
        <p:spPr>
          <a:xfrm>
            <a:off x="4188402" y="2146011"/>
            <a:ext cx="4539096" cy="399155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br>
              <a:rPr lang="en-US" sz="2000" dirty="0"/>
            </a:br>
            <a:endParaRPr lang="en-US" sz="2000"/>
          </a:p>
        </p:txBody>
      </p:sp>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id="{F5B40131-A3A2-4216-AEEC-1F2C2B87B0BD}"/>
                  </a:ext>
                </a:extLst>
              </p:cNvPr>
              <p:cNvSpPr/>
              <p:nvPr/>
            </p:nvSpPr>
            <p:spPr>
              <a:xfrm>
                <a:off x="754464" y="4138089"/>
                <a:ext cx="4572000" cy="1650580"/>
              </a:xfrm>
              <a:prstGeom prst="rect">
                <a:avLst/>
              </a:prstGeom>
            </p:spPr>
            <p:txBody>
              <a:bodyPr>
                <a:spAutoFit/>
              </a:bodyPr>
              <a:lstStyle/>
              <a:p>
                <a:pPr>
                  <a:spcAft>
                    <a:spcPts val="600"/>
                  </a:spcAft>
                </a:pPr>
                <a14:m>
                  <m:oMath xmlns:m="http://schemas.openxmlformats.org/officeDocument/2006/math">
                    <m:r>
                      <m:rPr>
                        <m:sty m:val="p"/>
                      </m:rPr>
                      <a:rPr lang="en-US">
                        <a:latin typeface="Cambria Math" panose="02040503050406030204" pitchFamily="18" charset="0"/>
                      </a:rPr>
                      <m:t>BSA</m:t>
                    </m:r>
                    <m:r>
                      <a:rPr lang="en-US">
                        <a:latin typeface="Cambria Math" panose="02040503050406030204" pitchFamily="18" charset="0"/>
                      </a:rPr>
                      <m:t> (</m:t>
                    </m:r>
                    <m:r>
                      <m:rPr>
                        <m:sty m:val="p"/>
                      </m:rPr>
                      <a:rPr lang="en-US">
                        <a:latin typeface="Cambria Math" panose="02040503050406030204" pitchFamily="18" charset="0"/>
                      </a:rPr>
                      <m:t>m</m:t>
                    </m:r>
                    <m:r>
                      <a:rPr lang="en-US">
                        <a:latin typeface="Cambria Math" panose="02040503050406030204" pitchFamily="18" charset="0"/>
                      </a:rPr>
                      <m:t>2)=</m:t>
                    </m:r>
                    <m:rad>
                      <m:radPr>
                        <m:degHide m:val="on"/>
                        <m:ctrlPr>
                          <a:rPr lang="en-US" i="1">
                            <a:latin typeface="Cambria Math" panose="02040503050406030204" pitchFamily="18" charset="0"/>
                          </a:rPr>
                        </m:ctrlPr>
                      </m:radPr>
                      <m:deg/>
                      <m:e>
                        <m:f>
                          <m:fPr>
                            <m:ctrlPr>
                              <a:rPr lang="en-US" i="1">
                                <a:latin typeface="Cambria Math" panose="02040503050406030204" pitchFamily="18" charset="0"/>
                              </a:rPr>
                            </m:ctrlPr>
                          </m:fPr>
                          <m:num>
                            <m:r>
                              <a:rPr lang="en-US" i="1">
                                <a:latin typeface="Cambria Math" panose="02040503050406030204" pitchFamily="18" charset="0"/>
                              </a:rPr>
                              <m:t>h𝑒𝑖𝑔h𝑡</m:t>
                            </m:r>
                            <m:r>
                              <a:rPr lang="en-US" i="1">
                                <a:latin typeface="Cambria Math" panose="02040503050406030204" pitchFamily="18" charset="0"/>
                              </a:rPr>
                              <m:t> </m:t>
                            </m:r>
                            <m:r>
                              <a:rPr lang="en-US" i="1">
                                <a:latin typeface="Cambria Math" panose="02040503050406030204" pitchFamily="18" charset="0"/>
                              </a:rPr>
                              <m:t>𝑖𝑛</m:t>
                            </m:r>
                            <m:r>
                              <a:rPr lang="en-US" i="1">
                                <a:latin typeface="Cambria Math" panose="02040503050406030204" pitchFamily="18" charset="0"/>
                              </a:rPr>
                              <m:t> </m:t>
                            </m:r>
                            <m:r>
                              <a:rPr lang="en-US" i="1">
                                <a:latin typeface="Cambria Math" panose="02040503050406030204" pitchFamily="18" charset="0"/>
                              </a:rPr>
                              <m:t>𝑐𝑚</m:t>
                            </m:r>
                            <m:r>
                              <a:rPr lang="en-US" i="1">
                                <a:latin typeface="Cambria Math" panose="02040503050406030204" pitchFamily="18" charset="0"/>
                              </a:rPr>
                              <m:t> </m:t>
                            </m:r>
                            <m:r>
                              <a:rPr lang="en-US" i="1">
                                <a:latin typeface="Cambria Math" panose="02040503050406030204" pitchFamily="18" charset="0"/>
                              </a:rPr>
                              <m:t>𝑥</m:t>
                            </m:r>
                            <m:r>
                              <a:rPr lang="en-US" i="1">
                                <a:latin typeface="Cambria Math" panose="02040503050406030204" pitchFamily="18" charset="0"/>
                              </a:rPr>
                              <m:t> </m:t>
                            </m:r>
                            <m:r>
                              <a:rPr lang="en-US" i="1">
                                <a:latin typeface="Cambria Math" panose="02040503050406030204" pitchFamily="18" charset="0"/>
                              </a:rPr>
                              <m:t>𝑤𝑒𝑖𝑔h𝑡</m:t>
                            </m:r>
                            <m:r>
                              <a:rPr lang="en-US" i="1">
                                <a:latin typeface="Cambria Math" panose="02040503050406030204" pitchFamily="18" charset="0"/>
                              </a:rPr>
                              <m:t> </m:t>
                            </m:r>
                            <m:r>
                              <a:rPr lang="en-US" i="1">
                                <a:latin typeface="Cambria Math" panose="02040503050406030204" pitchFamily="18" charset="0"/>
                              </a:rPr>
                              <m:t>𝑖𝑛</m:t>
                            </m:r>
                            <m:r>
                              <a:rPr lang="en-US" i="1">
                                <a:latin typeface="Cambria Math" panose="02040503050406030204" pitchFamily="18" charset="0"/>
                              </a:rPr>
                              <m:t> </m:t>
                            </m:r>
                            <m:r>
                              <a:rPr lang="en-US" i="1">
                                <a:latin typeface="Cambria Math" panose="02040503050406030204" pitchFamily="18" charset="0"/>
                              </a:rPr>
                              <m:t>𝑘𝑔</m:t>
                            </m:r>
                          </m:num>
                          <m:den>
                            <m:r>
                              <a:rPr lang="en-US" i="1">
                                <a:latin typeface="Cambria Math" panose="02040503050406030204" pitchFamily="18" charset="0"/>
                              </a:rPr>
                              <m:t>3,600</m:t>
                            </m:r>
                          </m:den>
                        </m:f>
                      </m:e>
                    </m:rad>
                  </m:oMath>
                </a14:m>
                <a:r>
                  <a:rPr lang="en-US" dirty="0"/>
                  <a:t> </a:t>
                </a:r>
              </a:p>
              <a:p>
                <a:pPr>
                  <a:spcAft>
                    <a:spcPts val="600"/>
                  </a:spcAft>
                </a:pPr>
                <a:r>
                  <a:rPr lang="en-US" dirty="0"/>
                  <a:t>or</a:t>
                </a:r>
              </a:p>
              <a:p>
                <a:pPr>
                  <a:spcAft>
                    <a:spcPts val="600"/>
                  </a:spcAft>
                </a:pPr>
                <a:r>
                  <a:rPr lang="en-US" dirty="0"/>
                  <a:t>BSA (m</a:t>
                </a:r>
                <a:r>
                  <a:rPr lang="en-US" baseline="30000" dirty="0"/>
                  <a:t>2</a:t>
                </a:r>
                <a:r>
                  <a:rPr lang="en-US" dirty="0"/>
                  <a:t>) = </a:t>
                </a:r>
                <a14:m>
                  <m:oMath xmlns:m="http://schemas.openxmlformats.org/officeDocument/2006/math">
                    <m:rad>
                      <m:radPr>
                        <m:degHide m:val="on"/>
                        <m:ctrlPr>
                          <a:rPr lang="en-US" i="1">
                            <a:latin typeface="Cambria Math" panose="02040503050406030204" pitchFamily="18" charset="0"/>
                          </a:rPr>
                        </m:ctrlPr>
                      </m:radPr>
                      <m:deg/>
                      <m:e>
                        <m:f>
                          <m:fPr>
                            <m:ctrlPr>
                              <a:rPr lang="en-US" i="1">
                                <a:latin typeface="Cambria Math" panose="02040503050406030204" pitchFamily="18" charset="0"/>
                              </a:rPr>
                            </m:ctrlPr>
                          </m:fPr>
                          <m:num>
                            <m:r>
                              <a:rPr lang="en-US" i="1">
                                <a:latin typeface="Cambria Math" panose="02040503050406030204" pitchFamily="18" charset="0"/>
                              </a:rPr>
                              <m:t>h𝑒𝑖𝑔h𝑡</m:t>
                            </m:r>
                            <m:r>
                              <a:rPr lang="en-US" i="1">
                                <a:latin typeface="Cambria Math" panose="02040503050406030204" pitchFamily="18" charset="0"/>
                              </a:rPr>
                              <m:t> </m:t>
                            </m:r>
                            <m:r>
                              <a:rPr lang="en-US" i="1">
                                <a:latin typeface="Cambria Math" panose="02040503050406030204" pitchFamily="18" charset="0"/>
                              </a:rPr>
                              <m:t>𝑖𝑛</m:t>
                            </m:r>
                            <m:r>
                              <a:rPr lang="en-US" i="1">
                                <a:latin typeface="Cambria Math" panose="02040503050406030204" pitchFamily="18" charset="0"/>
                              </a:rPr>
                              <m:t> </m:t>
                            </m:r>
                            <m:r>
                              <a:rPr lang="en-US" i="1">
                                <a:latin typeface="Cambria Math" panose="02040503050406030204" pitchFamily="18" charset="0"/>
                              </a:rPr>
                              <m:t>𝑖𝑛𝑐h𝑒𝑠</m:t>
                            </m:r>
                            <m:r>
                              <a:rPr lang="en-US" i="1">
                                <a:latin typeface="Cambria Math" panose="02040503050406030204" pitchFamily="18" charset="0"/>
                              </a:rPr>
                              <m:t> </m:t>
                            </m:r>
                            <m:r>
                              <a:rPr lang="en-US" i="1">
                                <a:latin typeface="Cambria Math" panose="02040503050406030204" pitchFamily="18" charset="0"/>
                              </a:rPr>
                              <m:t>𝑥</m:t>
                            </m:r>
                            <m:r>
                              <a:rPr lang="en-US" i="1">
                                <a:latin typeface="Cambria Math" panose="02040503050406030204" pitchFamily="18" charset="0"/>
                              </a:rPr>
                              <m:t> </m:t>
                            </m:r>
                            <m:r>
                              <a:rPr lang="en-US" i="1">
                                <a:latin typeface="Cambria Math" panose="02040503050406030204" pitchFamily="18" charset="0"/>
                              </a:rPr>
                              <m:t>𝑤𝑒𝑖𝑔h𝑡</m:t>
                            </m:r>
                            <m:r>
                              <a:rPr lang="en-US" i="1">
                                <a:latin typeface="Cambria Math" panose="02040503050406030204" pitchFamily="18" charset="0"/>
                              </a:rPr>
                              <m:t> </m:t>
                            </m:r>
                            <m:r>
                              <a:rPr lang="en-US" i="1">
                                <a:latin typeface="Cambria Math" panose="02040503050406030204" pitchFamily="18" charset="0"/>
                              </a:rPr>
                              <m:t>𝑖𝑛</m:t>
                            </m:r>
                            <m:r>
                              <a:rPr lang="en-US" i="1">
                                <a:latin typeface="Cambria Math" panose="02040503050406030204" pitchFamily="18" charset="0"/>
                              </a:rPr>
                              <m:t> </m:t>
                            </m:r>
                            <m:r>
                              <a:rPr lang="en-US" i="1">
                                <a:latin typeface="Cambria Math" panose="02040503050406030204" pitchFamily="18" charset="0"/>
                              </a:rPr>
                              <m:t>𝑝𝑜𝑢𝑛𝑑𝑠</m:t>
                            </m:r>
                          </m:num>
                          <m:den>
                            <m:r>
                              <a:rPr lang="en-US" i="1">
                                <a:latin typeface="Cambria Math" panose="02040503050406030204" pitchFamily="18" charset="0"/>
                              </a:rPr>
                              <m:t>3,131</m:t>
                            </m:r>
                          </m:den>
                        </m:f>
                      </m:e>
                    </m:rad>
                  </m:oMath>
                </a14:m>
                <a:endParaRPr lang="en-US" dirty="0"/>
              </a:p>
            </p:txBody>
          </p:sp>
        </mc:Choice>
        <mc:Fallback xmlns="">
          <p:sp>
            <p:nvSpPr>
              <p:cNvPr id="6" name="Rectangle 5">
                <a:extLst>
                  <a:ext uri="{FF2B5EF4-FFF2-40B4-BE49-F238E27FC236}">
                    <a16:creationId xmlns:a16="http://schemas.microsoft.com/office/drawing/2014/main" id="{F5B40131-A3A2-4216-AEEC-1F2C2B87B0BD}"/>
                  </a:ext>
                </a:extLst>
              </p:cNvPr>
              <p:cNvSpPr>
                <a:spLocks noRot="1" noChangeAspect="1" noMove="1" noResize="1" noEditPoints="1" noAdjustHandles="1" noChangeArrowheads="1" noChangeShapeType="1" noTextEdit="1"/>
              </p:cNvSpPr>
              <p:nvPr/>
            </p:nvSpPr>
            <p:spPr>
              <a:xfrm>
                <a:off x="754464" y="4138089"/>
                <a:ext cx="4572000" cy="1650580"/>
              </a:xfrm>
              <a:prstGeom prst="rect">
                <a:avLst/>
              </a:prstGeom>
              <a:blipFill>
                <a:blip r:embed="rId3"/>
                <a:stretch>
                  <a:fillRect l="-1200"/>
                </a:stretch>
              </a:blipFill>
            </p:spPr>
            <p:txBody>
              <a:bodyPr/>
              <a:lstStyle/>
              <a:p>
                <a:r>
                  <a:rPr lang="en-US">
                    <a:noFill/>
                  </a:rPr>
                  <a:t> </a:t>
                </a:r>
              </a:p>
            </p:txBody>
          </p:sp>
        </mc:Fallback>
      </mc:AlternateContent>
      <p:sp>
        <p:nvSpPr>
          <p:cNvPr id="42" name="Footer Placeholder 5">
            <a:extLst>
              <a:ext uri="{FF2B5EF4-FFF2-40B4-BE49-F238E27FC236}">
                <a16:creationId xmlns:a16="http://schemas.microsoft.com/office/drawing/2014/main" id="{322A5951-B624-46F7-B0E7-182D8C4F2938}"/>
              </a:ext>
            </a:extLst>
          </p:cNvPr>
          <p:cNvSpPr>
            <a:spLocks noGrp="1"/>
          </p:cNvSpPr>
          <p:nvPr>
            <p:ph type="ftr" sz="quarter" idx="11"/>
          </p:nvPr>
        </p:nvSpPr>
        <p:spPr>
          <a:xfrm>
            <a:off x="455228" y="6307055"/>
            <a:ext cx="3067565" cy="348823"/>
          </a:xfrm>
        </p:spPr>
        <p:txBody>
          <a:bodyPr vert="horz" lIns="91440" tIns="45720" rIns="91440" bIns="45720" rtlCol="0" anchor="ctr">
            <a:normAutofit/>
          </a:bodyPr>
          <a:lstStyle/>
          <a:p>
            <a:pPr algn="l" defTabSz="914400">
              <a:spcAft>
                <a:spcPts val="600"/>
              </a:spcAft>
              <a:defRPr/>
            </a:pPr>
            <a:r>
              <a:rPr lang="en-US" i="1" dirty="0">
                <a:solidFill>
                  <a:schemeClr val="bg1">
                    <a:lumMod val="50000"/>
                  </a:schemeClr>
                </a:solidFill>
              </a:rPr>
              <a:t>Reference </a:t>
            </a:r>
            <a:r>
              <a:rPr lang="en-US" i="1" kern="1200" dirty="0">
                <a:solidFill>
                  <a:schemeClr val="bg1">
                    <a:lumMod val="50000"/>
                  </a:schemeClr>
                </a:solidFill>
                <a:latin typeface="Calibri" panose="020F0502020204030204"/>
              </a:rPr>
              <a:t>2</a:t>
            </a:r>
          </a:p>
        </p:txBody>
      </p:sp>
    </p:spTree>
    <p:extLst>
      <p:ext uri="{BB962C8B-B14F-4D97-AF65-F5344CB8AC3E}">
        <p14:creationId xmlns:p14="http://schemas.microsoft.com/office/powerpoint/2010/main" val="17731391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3" name="Freeform: Shape 82">
            <a:extLst>
              <a:ext uri="{FF2B5EF4-FFF2-40B4-BE49-F238E27FC236}">
                <a16:creationId xmlns:a16="http://schemas.microsoft.com/office/drawing/2014/main" id="{42285737-90EE-47DC-AC80-8AE156B11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1"/>
            <a:ext cx="3302781"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85" name="Group 84">
            <a:extLst>
              <a:ext uri="{FF2B5EF4-FFF2-40B4-BE49-F238E27FC236}">
                <a16:creationId xmlns:a16="http://schemas.microsoft.com/office/drawing/2014/main" id="{B57BDC17-F1B3-455F-BBF1-680AA1F25C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486469" y="0"/>
            <a:ext cx="1827609" cy="6858001"/>
            <a:chOff x="1320800" y="0"/>
            <a:chExt cx="2436813" cy="6858001"/>
          </a:xfrm>
        </p:grpSpPr>
        <p:sp>
          <p:nvSpPr>
            <p:cNvPr id="86" name="Freeform 6">
              <a:extLst>
                <a:ext uri="{FF2B5EF4-FFF2-40B4-BE49-F238E27FC236}">
                  <a16:creationId xmlns:a16="http://schemas.microsoft.com/office/drawing/2014/main" id="{64E2FA9A-FEF7-4501-B0EB-5E45EDD21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87" name="Freeform 7">
              <a:extLst>
                <a:ext uri="{FF2B5EF4-FFF2-40B4-BE49-F238E27FC236}">
                  <a16:creationId xmlns:a16="http://schemas.microsoft.com/office/drawing/2014/main" id="{BC38192B-B4CB-47D4-A3B1-10010247F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rgbClr val="595959"/>
            </a:solidFill>
            <a:ln>
              <a:noFill/>
            </a:ln>
          </p:spPr>
        </p:sp>
        <p:sp>
          <p:nvSpPr>
            <p:cNvPr id="88" name="Freeform 8">
              <a:extLst>
                <a:ext uri="{FF2B5EF4-FFF2-40B4-BE49-F238E27FC236}">
                  <a16:creationId xmlns:a16="http://schemas.microsoft.com/office/drawing/2014/main" id="{96330E33-E171-4B0F-82B5-AF7230399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rgbClr val="262626"/>
            </a:solidFill>
            <a:ln>
              <a:noFill/>
            </a:ln>
          </p:spPr>
        </p:sp>
        <p:sp>
          <p:nvSpPr>
            <p:cNvPr id="89" name="Freeform 9">
              <a:extLst>
                <a:ext uri="{FF2B5EF4-FFF2-40B4-BE49-F238E27FC236}">
                  <a16:creationId xmlns:a16="http://schemas.microsoft.com/office/drawing/2014/main" id="{332B1723-69BF-42D7-B757-0FA059E15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90" name="Freeform 10">
              <a:extLst>
                <a:ext uri="{FF2B5EF4-FFF2-40B4-BE49-F238E27FC236}">
                  <a16:creationId xmlns:a16="http://schemas.microsoft.com/office/drawing/2014/main" id="{F115D62D-1E96-48D1-A78D-D370A0BFB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91" name="Freeform 11">
              <a:extLst>
                <a:ext uri="{FF2B5EF4-FFF2-40B4-BE49-F238E27FC236}">
                  <a16:creationId xmlns:a16="http://schemas.microsoft.com/office/drawing/2014/main" id="{91C2876A-169D-4822-A766-C00578C88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404040"/>
            </a:solidFill>
            <a:ln>
              <a:noFill/>
            </a:ln>
          </p:spPr>
        </p:sp>
      </p:grpSp>
      <p:sp>
        <p:nvSpPr>
          <p:cNvPr id="2" name="Title 1">
            <a:extLst>
              <a:ext uri="{FF2B5EF4-FFF2-40B4-BE49-F238E27FC236}">
                <a16:creationId xmlns:a16="http://schemas.microsoft.com/office/drawing/2014/main" id="{F5B44A4C-B06F-414F-9A56-4F031F2F2A56}"/>
              </a:ext>
            </a:extLst>
          </p:cNvPr>
          <p:cNvSpPr>
            <a:spLocks noGrp="1"/>
          </p:cNvSpPr>
          <p:nvPr>
            <p:ph type="title"/>
          </p:nvPr>
        </p:nvSpPr>
        <p:spPr>
          <a:xfrm>
            <a:off x="401265" y="685800"/>
            <a:ext cx="2085203" cy="5105400"/>
          </a:xfrm>
        </p:spPr>
        <p:txBody>
          <a:bodyPr vert="horz" lIns="91440" tIns="45720" rIns="91440" bIns="45720" rtlCol="0" anchor="ctr">
            <a:normAutofit/>
          </a:bodyPr>
          <a:lstStyle/>
          <a:p>
            <a:r>
              <a:rPr lang="en-US" sz="3500" kern="1200">
                <a:solidFill>
                  <a:srgbClr val="FFFFFF"/>
                </a:solidFill>
                <a:latin typeface="+mj-lt"/>
                <a:ea typeface="+mj-ea"/>
                <a:cs typeface="+mj-cs"/>
              </a:rPr>
              <a:t>AUC-based dosing </a:t>
            </a:r>
            <a:br>
              <a:rPr lang="en-US" sz="3500" kern="1200">
                <a:solidFill>
                  <a:srgbClr val="FFFFFF"/>
                </a:solidFill>
                <a:latin typeface="+mj-lt"/>
                <a:ea typeface="+mj-ea"/>
                <a:cs typeface="+mj-cs"/>
              </a:rPr>
            </a:br>
            <a:endParaRPr lang="en-US" sz="3500" kern="1200">
              <a:solidFill>
                <a:srgbClr val="FFFFFF"/>
              </a:solidFill>
              <a:latin typeface="+mj-lt"/>
              <a:ea typeface="+mj-ea"/>
              <a:cs typeface="+mj-cs"/>
            </a:endParaRPr>
          </a:p>
        </p:txBody>
      </p:sp>
      <p:sp>
        <p:nvSpPr>
          <p:cNvPr id="44" name="Footer Placeholder 5">
            <a:extLst>
              <a:ext uri="{FF2B5EF4-FFF2-40B4-BE49-F238E27FC236}">
                <a16:creationId xmlns:a16="http://schemas.microsoft.com/office/drawing/2014/main" id="{9F826658-213C-46D2-AA21-269D4C16F572}"/>
              </a:ext>
            </a:extLst>
          </p:cNvPr>
          <p:cNvSpPr>
            <a:spLocks noGrp="1"/>
          </p:cNvSpPr>
          <p:nvPr>
            <p:ph type="ftr" sz="quarter" idx="11"/>
          </p:nvPr>
        </p:nvSpPr>
        <p:spPr>
          <a:xfrm>
            <a:off x="23029" y="6408792"/>
            <a:ext cx="2924211" cy="365125"/>
          </a:xfrm>
        </p:spPr>
        <p:txBody>
          <a:bodyPr vert="horz" lIns="91440" tIns="45720" rIns="91440" bIns="45720" rtlCol="0" anchor="ctr">
            <a:normAutofit/>
          </a:bodyPr>
          <a:lstStyle/>
          <a:p>
            <a:pPr algn="l" defTabSz="914400">
              <a:spcAft>
                <a:spcPts val="600"/>
              </a:spcAft>
              <a:defRPr/>
            </a:pPr>
            <a:r>
              <a:rPr lang="en-US" i="1" kern="1200" dirty="0">
                <a:solidFill>
                  <a:schemeClr val="bg1"/>
                </a:solidFill>
                <a:latin typeface="+mn-lt"/>
                <a:ea typeface="+mn-ea"/>
                <a:cs typeface="+mn-cs"/>
              </a:rPr>
              <a:t>Reference 2,6</a:t>
            </a:r>
          </a:p>
        </p:txBody>
      </p:sp>
      <p:sp>
        <p:nvSpPr>
          <p:cNvPr id="3" name="Slide Number Placeholder 2">
            <a:extLst>
              <a:ext uri="{FF2B5EF4-FFF2-40B4-BE49-F238E27FC236}">
                <a16:creationId xmlns:a16="http://schemas.microsoft.com/office/drawing/2014/main" id="{0FE917CE-D16C-425B-8221-B25218C19EF6}"/>
              </a:ext>
            </a:extLst>
          </p:cNvPr>
          <p:cNvSpPr>
            <a:spLocks noGrp="1"/>
          </p:cNvSpPr>
          <p:nvPr>
            <p:ph type="sldNum" sz="quarter" idx="12"/>
          </p:nvPr>
        </p:nvSpPr>
        <p:spPr>
          <a:xfrm>
            <a:off x="7699176" y="6309360"/>
            <a:ext cx="816173" cy="365125"/>
          </a:xfrm>
        </p:spPr>
        <p:txBody>
          <a:bodyPr vert="horz" lIns="91440" tIns="45720" rIns="91440" bIns="45720" rtlCol="0" anchor="ctr">
            <a:normAutofit/>
          </a:bodyPr>
          <a:lstStyle/>
          <a:p>
            <a:pPr defTabSz="914400">
              <a:spcAft>
                <a:spcPts val="600"/>
              </a:spcAft>
              <a:defRPr/>
            </a:pPr>
            <a:fld id="{D57F1E4F-1CFF-5643-939E-217C01CDF565}" type="slidenum">
              <a:rPr lang="en-US">
                <a:solidFill>
                  <a:prstClr val="black">
                    <a:tint val="75000"/>
                  </a:prstClr>
                </a:solidFill>
              </a:rPr>
              <a:pPr defTabSz="914400">
                <a:spcAft>
                  <a:spcPts val="600"/>
                </a:spcAft>
                <a:defRPr/>
              </a:pPr>
              <a:t>13</a:t>
            </a:fld>
            <a:endParaRPr lang="en-US">
              <a:solidFill>
                <a:prstClr val="black">
                  <a:tint val="75000"/>
                </a:prstClr>
              </a:solidFill>
            </a:endParaRPr>
          </a:p>
        </p:txBody>
      </p:sp>
      <p:sp>
        <p:nvSpPr>
          <p:cNvPr id="4" name="Title 1">
            <a:extLst>
              <a:ext uri="{FF2B5EF4-FFF2-40B4-BE49-F238E27FC236}">
                <a16:creationId xmlns:a16="http://schemas.microsoft.com/office/drawing/2014/main" id="{B5C33369-0757-4941-8DE2-E33A813407A4}"/>
              </a:ext>
            </a:extLst>
          </p:cNvPr>
          <p:cNvSpPr txBox="1">
            <a:spLocks/>
          </p:cNvSpPr>
          <p:nvPr/>
        </p:nvSpPr>
        <p:spPr>
          <a:xfrm>
            <a:off x="462394" y="1690689"/>
            <a:ext cx="6492587" cy="444687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1"/>
            <a:endParaRPr lang="en-US" sz="1600" dirty="0"/>
          </a:p>
        </p:txBody>
      </p:sp>
      <p:graphicFrame>
        <p:nvGraphicFramePr>
          <p:cNvPr id="5" name="Diagram 4">
            <a:extLst>
              <a:ext uri="{FF2B5EF4-FFF2-40B4-BE49-F238E27FC236}">
                <a16:creationId xmlns:a16="http://schemas.microsoft.com/office/drawing/2014/main" id="{A2172E4C-37B2-4C76-92EE-8BC461D25D62}"/>
              </a:ext>
            </a:extLst>
          </p:cNvPr>
          <p:cNvGraphicFramePr/>
          <p:nvPr>
            <p:extLst>
              <p:ext uri="{D42A27DB-BD31-4B8C-83A1-F6EECF244321}">
                <p14:modId xmlns:p14="http://schemas.microsoft.com/office/powerpoint/2010/main" val="1284962065"/>
              </p:ext>
            </p:extLst>
          </p:nvPr>
        </p:nvGraphicFramePr>
        <p:xfrm>
          <a:off x="3757612" y="685800"/>
          <a:ext cx="4869656"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454031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7351B1-A134-404B-8A55-B9EA119DBC30}"/>
              </a:ext>
            </a:extLst>
          </p:cNvPr>
          <p:cNvSpPr>
            <a:spLocks noGrp="1"/>
          </p:cNvSpPr>
          <p:nvPr>
            <p:ph type="title"/>
          </p:nvPr>
        </p:nvSpPr>
        <p:spPr>
          <a:xfrm>
            <a:off x="628650" y="365125"/>
            <a:ext cx="7886700" cy="1325563"/>
          </a:xfrm>
        </p:spPr>
        <p:txBody>
          <a:bodyPr vert="horz" lIns="91440" tIns="45720" rIns="91440" bIns="45720" rtlCol="0" anchor="ctr">
            <a:normAutofit/>
          </a:bodyPr>
          <a:lstStyle/>
          <a:p>
            <a:r>
              <a:rPr lang="en-US" kern="1200" dirty="0">
                <a:solidFill>
                  <a:schemeClr val="tx1"/>
                </a:solidFill>
                <a:latin typeface="+mj-lt"/>
                <a:ea typeface="+mj-ea"/>
                <a:cs typeface="+mj-cs"/>
              </a:rPr>
              <a:t>AUC of carboplatin accounts for:</a:t>
            </a:r>
          </a:p>
        </p:txBody>
      </p:sp>
      <p:sp>
        <p:nvSpPr>
          <p:cNvPr id="3" name="Slide Number Placeholder 2">
            <a:extLst>
              <a:ext uri="{FF2B5EF4-FFF2-40B4-BE49-F238E27FC236}">
                <a16:creationId xmlns:a16="http://schemas.microsoft.com/office/drawing/2014/main" id="{57CC29D8-E607-4A36-80AB-5C9E758261FE}"/>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defTabSz="914400">
              <a:spcAft>
                <a:spcPts val="600"/>
              </a:spcAft>
            </a:pPr>
            <a:fld id="{D57F1E4F-1CFF-5643-939E-217C01CDF565}" type="slidenum">
              <a:rPr lang="en-US" smtClean="0"/>
              <a:pPr defTabSz="914400">
                <a:spcAft>
                  <a:spcPts val="600"/>
                </a:spcAft>
              </a:pPr>
              <a:t>14</a:t>
            </a:fld>
            <a:endParaRPr lang="en-US"/>
          </a:p>
        </p:txBody>
      </p:sp>
      <p:sp>
        <p:nvSpPr>
          <p:cNvPr id="4" name="Title 1">
            <a:extLst>
              <a:ext uri="{FF2B5EF4-FFF2-40B4-BE49-F238E27FC236}">
                <a16:creationId xmlns:a16="http://schemas.microsoft.com/office/drawing/2014/main" id="{82990196-2E71-4CFE-BF13-C3ED653070E3}"/>
              </a:ext>
            </a:extLst>
          </p:cNvPr>
          <p:cNvSpPr txBox="1">
            <a:spLocks/>
          </p:cNvSpPr>
          <p:nvPr/>
        </p:nvSpPr>
        <p:spPr>
          <a:xfrm>
            <a:off x="-400050" y="4438361"/>
            <a:ext cx="7886700"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br>
              <a:rPr lang="en-US" sz="4200"/>
            </a:br>
            <a:endParaRPr lang="en-US" sz="4200"/>
          </a:p>
        </p:txBody>
      </p:sp>
      <p:graphicFrame>
        <p:nvGraphicFramePr>
          <p:cNvPr id="7" name="Diagram 6">
            <a:extLst>
              <a:ext uri="{FF2B5EF4-FFF2-40B4-BE49-F238E27FC236}">
                <a16:creationId xmlns:a16="http://schemas.microsoft.com/office/drawing/2014/main" id="{B59A6E89-4525-4203-A479-99CF42106FEF}"/>
              </a:ext>
            </a:extLst>
          </p:cNvPr>
          <p:cNvGraphicFramePr/>
          <p:nvPr>
            <p:extLst>
              <p:ext uri="{D42A27DB-BD31-4B8C-83A1-F6EECF244321}">
                <p14:modId xmlns:p14="http://schemas.microsoft.com/office/powerpoint/2010/main" val="1278960888"/>
              </p:ext>
            </p:extLst>
          </p:nvPr>
        </p:nvGraphicFramePr>
        <p:xfrm>
          <a:off x="531668" y="-80258"/>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 name="Picture 9" descr="A picture containing drawing, clock&#10;&#10;Description automatically generated">
            <a:extLst>
              <a:ext uri="{FF2B5EF4-FFF2-40B4-BE49-F238E27FC236}">
                <a16:creationId xmlns:a16="http://schemas.microsoft.com/office/drawing/2014/main" id="{BD85BFE1-0201-42DF-ADEC-69E04DABB825}"/>
              </a:ext>
            </a:extLst>
          </p:cNvPr>
          <p:cNvPicPr>
            <a:picLocks noChangeAspect="1"/>
          </p:cNvPicPr>
          <p:nvPr/>
        </p:nvPicPr>
        <p:blipFill>
          <a:blip r:embed="rId8">
            <a:duotone>
              <a:prstClr val="black"/>
              <a:schemeClr val="accent1">
                <a:tint val="45000"/>
                <a:satMod val="400000"/>
              </a:schemeClr>
            </a:duotone>
            <a:extLst>
              <a:ext uri="{837473B0-CC2E-450A-ABE3-18F120FF3D39}">
                <a1611:picAttrSrcUrl xmlns:a1611="http://schemas.microsoft.com/office/drawing/2016/11/main" r:id="rId9"/>
              </a:ext>
            </a:extLst>
          </a:blip>
          <a:stretch>
            <a:fillRect/>
          </a:stretch>
        </p:blipFill>
        <p:spPr>
          <a:xfrm>
            <a:off x="531668" y="2849902"/>
            <a:ext cx="2635827" cy="3506448"/>
          </a:xfrm>
          <a:prstGeom prst="rect">
            <a:avLst/>
          </a:prstGeom>
        </p:spPr>
      </p:pic>
      <p:sp>
        <p:nvSpPr>
          <p:cNvPr id="11" name="TextBox 10">
            <a:extLst>
              <a:ext uri="{FF2B5EF4-FFF2-40B4-BE49-F238E27FC236}">
                <a16:creationId xmlns:a16="http://schemas.microsoft.com/office/drawing/2014/main" id="{F8457825-B092-4713-9E66-00C29D37179C}"/>
              </a:ext>
            </a:extLst>
          </p:cNvPr>
          <p:cNvSpPr txBox="1"/>
          <p:nvPr/>
        </p:nvSpPr>
        <p:spPr>
          <a:xfrm>
            <a:off x="1485134" y="6531287"/>
            <a:ext cx="3143250" cy="230832"/>
          </a:xfrm>
          <a:prstGeom prst="rect">
            <a:avLst/>
          </a:prstGeom>
          <a:noFill/>
        </p:spPr>
        <p:txBody>
          <a:bodyPr wrap="square" rtlCol="0">
            <a:spAutoFit/>
          </a:bodyPr>
          <a:lstStyle/>
          <a:p>
            <a:r>
              <a:rPr lang="en-US" sz="900" dirty="0">
                <a:hlinkClick r:id="rId9" tooltip="https://www.bariatric-surgery-source.com/best-weight-loss-surgery-options.html"/>
              </a:rPr>
              <a:t>This Photo</a:t>
            </a:r>
            <a:r>
              <a:rPr lang="en-US" sz="900" dirty="0"/>
              <a:t> by Unknown Author is licensed under </a:t>
            </a:r>
            <a:r>
              <a:rPr lang="en-US" sz="900" dirty="0">
                <a:hlinkClick r:id="rId10" tooltip="https://creativecommons.org/licenses/by-sa/3.0/"/>
              </a:rPr>
              <a:t>CC BY-SA</a:t>
            </a:r>
            <a:endParaRPr lang="en-US" sz="900" dirty="0"/>
          </a:p>
        </p:txBody>
      </p:sp>
      <p:sp>
        <p:nvSpPr>
          <p:cNvPr id="12" name="Title 1">
            <a:extLst>
              <a:ext uri="{FF2B5EF4-FFF2-40B4-BE49-F238E27FC236}">
                <a16:creationId xmlns:a16="http://schemas.microsoft.com/office/drawing/2014/main" id="{61AB2DF5-6490-4DE4-BE63-F7D50E697963}"/>
              </a:ext>
            </a:extLst>
          </p:cNvPr>
          <p:cNvSpPr txBox="1">
            <a:spLocks/>
          </p:cNvSpPr>
          <p:nvPr/>
        </p:nvSpPr>
        <p:spPr>
          <a:xfrm>
            <a:off x="3432463" y="3279147"/>
            <a:ext cx="5503718" cy="244575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1"/>
            <a:r>
              <a:rPr lang="en-US" sz="3200" i="1" dirty="0">
                <a:latin typeface="+mj-lt"/>
              </a:rPr>
              <a:t>Carboplatin drug clearance is strongly correlated with renal function </a:t>
            </a:r>
          </a:p>
        </p:txBody>
      </p:sp>
      <p:sp>
        <p:nvSpPr>
          <p:cNvPr id="13" name="Footer Placeholder 5">
            <a:extLst>
              <a:ext uri="{FF2B5EF4-FFF2-40B4-BE49-F238E27FC236}">
                <a16:creationId xmlns:a16="http://schemas.microsoft.com/office/drawing/2014/main" id="{C521EF8B-80E7-463D-BBE1-BE32E326AC23}"/>
              </a:ext>
            </a:extLst>
          </p:cNvPr>
          <p:cNvSpPr>
            <a:spLocks noGrp="1"/>
          </p:cNvSpPr>
          <p:nvPr>
            <p:ph type="ftr" sz="quarter" idx="11"/>
          </p:nvPr>
        </p:nvSpPr>
        <p:spPr>
          <a:xfrm>
            <a:off x="132548" y="6464140"/>
            <a:ext cx="2924211" cy="365125"/>
          </a:xfrm>
        </p:spPr>
        <p:txBody>
          <a:bodyPr vert="horz" lIns="91440" tIns="45720" rIns="91440" bIns="45720" rtlCol="0" anchor="ctr">
            <a:normAutofit/>
          </a:bodyPr>
          <a:lstStyle/>
          <a:p>
            <a:pPr algn="l" defTabSz="914400">
              <a:spcAft>
                <a:spcPts val="600"/>
              </a:spcAft>
              <a:defRPr/>
            </a:pPr>
            <a:r>
              <a:rPr lang="en-US" i="1" kern="1200" dirty="0">
                <a:solidFill>
                  <a:schemeClr val="bg1">
                    <a:lumMod val="50000"/>
                  </a:schemeClr>
                </a:solidFill>
                <a:latin typeface="+mn-lt"/>
                <a:ea typeface="+mn-ea"/>
                <a:cs typeface="+mn-cs"/>
              </a:rPr>
              <a:t>Reference 2,6</a:t>
            </a:r>
          </a:p>
        </p:txBody>
      </p:sp>
    </p:spTree>
    <p:extLst>
      <p:ext uri="{BB962C8B-B14F-4D97-AF65-F5344CB8AC3E}">
        <p14:creationId xmlns:p14="http://schemas.microsoft.com/office/powerpoint/2010/main" val="3177927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0">
            <a:extLst>
              <a:ext uri="{FF2B5EF4-FFF2-40B4-BE49-F238E27FC236}">
                <a16:creationId xmlns:a16="http://schemas.microsoft.com/office/drawing/2014/main" id="{E30408B7-02B2-4EC4-8EE8-B53E74642A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D8DC6E4-D46B-40F4-9222-8D0BCDDD5235}"/>
              </a:ext>
            </a:extLst>
          </p:cNvPr>
          <p:cNvSpPr>
            <a:spLocks noGrp="1"/>
          </p:cNvSpPr>
          <p:nvPr>
            <p:ph type="title"/>
          </p:nvPr>
        </p:nvSpPr>
        <p:spPr>
          <a:xfrm>
            <a:off x="328168" y="5488959"/>
            <a:ext cx="7457888" cy="1274076"/>
          </a:xfrm>
        </p:spPr>
        <p:txBody>
          <a:bodyPr vert="horz" lIns="91440" tIns="45720" rIns="91440" bIns="45720" rtlCol="0" anchor="b">
            <a:noAutofit/>
          </a:bodyPr>
          <a:lstStyle/>
          <a:p>
            <a:r>
              <a:rPr lang="en-US" sz="2400" dirty="0"/>
              <a:t>Before the AUC can be calculated, the estimated creatinine clearance (</a:t>
            </a:r>
            <a:r>
              <a:rPr lang="en-US" sz="2400" dirty="0" err="1"/>
              <a:t>estCrCl</a:t>
            </a:r>
            <a:r>
              <a:rPr lang="en-US" sz="2400" dirty="0"/>
              <a:t>) needs to be calculated or the actual glomerular filtration rate (GFR) needs to be established. </a:t>
            </a:r>
            <a:br>
              <a:rPr lang="en-US" sz="2400" dirty="0"/>
            </a:br>
            <a:br>
              <a:rPr lang="en-US" sz="2400" dirty="0"/>
            </a:br>
            <a:r>
              <a:rPr lang="en-US" sz="2400" dirty="0"/>
              <a:t>The GFR is rarely used because it requires a 24 hours urine collection. </a:t>
            </a:r>
            <a:br>
              <a:rPr lang="en-US" sz="2400" dirty="0"/>
            </a:br>
            <a:endParaRPr lang="en-US" sz="2400" dirty="0"/>
          </a:p>
        </p:txBody>
      </p:sp>
      <p:pic>
        <p:nvPicPr>
          <p:cNvPr id="5" name="Picture 4" descr="A picture containing indoor, person, sitting, cup&#10;&#10;Description automatically generated">
            <a:extLst>
              <a:ext uri="{FF2B5EF4-FFF2-40B4-BE49-F238E27FC236}">
                <a16:creationId xmlns:a16="http://schemas.microsoft.com/office/drawing/2014/main" id="{1916C8F0-9289-4E77-A1B0-3F29E4FE1B59}"/>
              </a:ext>
            </a:extLst>
          </p:cNvPr>
          <p:cNvPicPr>
            <a:picLocks noChangeAspect="1"/>
          </p:cNvPicPr>
          <p:nvPr/>
        </p:nvPicPr>
        <p:blipFill rotWithShape="1">
          <a:blip r:embed="rId3">
            <a:extLst>
              <a:ext uri="{837473B0-CC2E-450A-ABE3-18F120FF3D39}">
                <a1611:picAttrSrcUrl xmlns:a1611="http://schemas.microsoft.com/office/drawing/2016/11/main" r:id="rId4"/>
              </a:ext>
            </a:extLst>
          </a:blip>
          <a:srcRect t="6565" b="11237"/>
          <a:stretch/>
        </p:blipFill>
        <p:spPr>
          <a:xfrm>
            <a:off x="20" y="10"/>
            <a:ext cx="9141598" cy="4226709"/>
          </a:xfrm>
          <a:prstGeom prst="rect">
            <a:avLst/>
          </a:prstGeom>
        </p:spPr>
      </p:pic>
      <p:grpSp>
        <p:nvGrpSpPr>
          <p:cNvPr id="18" name="Group 12">
            <a:extLst>
              <a:ext uri="{FF2B5EF4-FFF2-40B4-BE49-F238E27FC236}">
                <a16:creationId xmlns:a16="http://schemas.microsoft.com/office/drawing/2014/main" id="{3CA30F3A-949D-4014-A5BD-809F81E8413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58476" y="4641753"/>
            <a:ext cx="846287" cy="847206"/>
            <a:chOff x="8183879" y="1000124"/>
            <a:chExt cx="1562267" cy="1172973"/>
          </a:xfrm>
        </p:grpSpPr>
        <p:sp>
          <p:nvSpPr>
            <p:cNvPr id="14" name="Freeform 5">
              <a:extLst>
                <a:ext uri="{FF2B5EF4-FFF2-40B4-BE49-F238E27FC236}">
                  <a16:creationId xmlns:a16="http://schemas.microsoft.com/office/drawing/2014/main" id="{A486C148-F247-4847-8096-6992A8A977A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183879" y="1348782"/>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sp>
          <p:nvSpPr>
            <p:cNvPr id="19" name="Freeform 5">
              <a:extLst>
                <a:ext uri="{FF2B5EF4-FFF2-40B4-BE49-F238E27FC236}">
                  <a16:creationId xmlns:a16="http://schemas.microsoft.com/office/drawing/2014/main" id="{F05C5920-B89E-417C-9583-B3DC913ADD7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983979" y="1000124"/>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grpSp>
      <p:sp>
        <p:nvSpPr>
          <p:cNvPr id="6" name="TextBox 5">
            <a:extLst>
              <a:ext uri="{FF2B5EF4-FFF2-40B4-BE49-F238E27FC236}">
                <a16:creationId xmlns:a16="http://schemas.microsoft.com/office/drawing/2014/main" id="{42FA2391-0658-41F7-85F3-2884A9C1E3FF}"/>
              </a:ext>
            </a:extLst>
          </p:cNvPr>
          <p:cNvSpPr txBox="1"/>
          <p:nvPr/>
        </p:nvSpPr>
        <p:spPr>
          <a:xfrm>
            <a:off x="6701527" y="4026664"/>
            <a:ext cx="2440091"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4" tooltip="https://scienceblog.cancerresearchuk.org/2011/03/21/high-impact-science-carboplatin-and-the-%E2%80%9Ccalvert-formula%E2%80%9D/">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5" tooltip="https://creativecommons.org/licenses/by-nc-sa/3.0/">
                  <a:extLst>
                    <a:ext uri="{A12FA001-AC4F-418D-AE19-62706E023703}">
                      <ahyp:hlinkClr xmlns:ahyp="http://schemas.microsoft.com/office/drawing/2018/hyperlinkcolor" val="tx"/>
                    </a:ext>
                  </a:extLst>
                </a:hlinkClick>
              </a:rPr>
              <a:t>CC BY-SA-NC</a:t>
            </a:r>
            <a:endParaRPr lang="en-US" sz="700">
              <a:solidFill>
                <a:srgbClr val="FFFFFF"/>
              </a:solidFill>
            </a:endParaRPr>
          </a:p>
        </p:txBody>
      </p:sp>
      <p:sp>
        <p:nvSpPr>
          <p:cNvPr id="16" name="Footer Placeholder 5">
            <a:extLst>
              <a:ext uri="{FF2B5EF4-FFF2-40B4-BE49-F238E27FC236}">
                <a16:creationId xmlns:a16="http://schemas.microsoft.com/office/drawing/2014/main" id="{01CA5313-54C7-47A7-BE22-7C07B8089F18}"/>
              </a:ext>
            </a:extLst>
          </p:cNvPr>
          <p:cNvSpPr>
            <a:spLocks noGrp="1"/>
          </p:cNvSpPr>
          <p:nvPr>
            <p:ph type="ftr" sz="quarter" idx="11"/>
          </p:nvPr>
        </p:nvSpPr>
        <p:spPr>
          <a:xfrm>
            <a:off x="0" y="6517829"/>
            <a:ext cx="2924211" cy="365125"/>
          </a:xfrm>
        </p:spPr>
        <p:txBody>
          <a:bodyPr vert="horz" lIns="91440" tIns="45720" rIns="91440" bIns="45720" rtlCol="0" anchor="ctr">
            <a:normAutofit/>
          </a:bodyPr>
          <a:lstStyle/>
          <a:p>
            <a:pPr algn="l" defTabSz="914400">
              <a:spcAft>
                <a:spcPts val="600"/>
              </a:spcAft>
              <a:defRPr/>
            </a:pPr>
            <a:r>
              <a:rPr lang="en-US" i="1" kern="1200" dirty="0">
                <a:solidFill>
                  <a:schemeClr val="bg1">
                    <a:lumMod val="50000"/>
                  </a:schemeClr>
                </a:solidFill>
                <a:latin typeface="+mn-lt"/>
                <a:ea typeface="+mn-ea"/>
                <a:cs typeface="+mn-cs"/>
              </a:rPr>
              <a:t>Reference 2,6</a:t>
            </a:r>
          </a:p>
        </p:txBody>
      </p:sp>
      <p:sp>
        <p:nvSpPr>
          <p:cNvPr id="20" name="Slide Number Placeholder 2">
            <a:extLst>
              <a:ext uri="{FF2B5EF4-FFF2-40B4-BE49-F238E27FC236}">
                <a16:creationId xmlns:a16="http://schemas.microsoft.com/office/drawing/2014/main" id="{B9692F3D-716E-46E0-90B4-C566220662DF}"/>
              </a:ext>
            </a:extLst>
          </p:cNvPr>
          <p:cNvSpPr>
            <a:spLocks noGrp="1"/>
          </p:cNvSpPr>
          <p:nvPr>
            <p:ph type="sldNum" sz="quarter" idx="12"/>
          </p:nvPr>
        </p:nvSpPr>
        <p:spPr>
          <a:xfrm>
            <a:off x="6604953" y="6491263"/>
            <a:ext cx="2057400" cy="365125"/>
          </a:xfrm>
        </p:spPr>
        <p:txBody>
          <a:bodyPr vert="horz" lIns="91440" tIns="45720" rIns="91440" bIns="45720" rtlCol="0" anchor="ctr">
            <a:normAutofit/>
          </a:bodyPr>
          <a:lstStyle/>
          <a:p>
            <a:pPr defTabSz="914400">
              <a:spcAft>
                <a:spcPts val="450"/>
              </a:spcAft>
            </a:pPr>
            <a:fld id="{D57F1E4F-1CFF-5643-939E-217C01CDF565}" type="slidenum">
              <a:rPr lang="en-US"/>
              <a:pPr defTabSz="914400">
                <a:spcAft>
                  <a:spcPts val="450"/>
                </a:spcAft>
              </a:pPr>
              <a:t>15</a:t>
            </a:fld>
            <a:endParaRPr lang="en-US" dirty="0"/>
          </a:p>
        </p:txBody>
      </p:sp>
    </p:spTree>
    <p:extLst>
      <p:ext uri="{BB962C8B-B14F-4D97-AF65-F5344CB8AC3E}">
        <p14:creationId xmlns:p14="http://schemas.microsoft.com/office/powerpoint/2010/main" val="1017215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66A232-DA3A-45DA-90CB-5D1C8F2567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62">
            <a:extLst>
              <a:ext uri="{FF2B5EF4-FFF2-40B4-BE49-F238E27FC236}">
                <a16:creationId xmlns:a16="http://schemas.microsoft.com/office/drawing/2014/main" id="{84621B30-14E9-46CC-BC16-11C343C7CF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230552" y="-2233380"/>
            <a:ext cx="4682893" cy="91440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D19680C-2D7A-4AE1-8368-A1E3BF84FBFA}"/>
              </a:ext>
            </a:extLst>
          </p:cNvPr>
          <p:cNvSpPr>
            <a:spLocks noGrp="1"/>
          </p:cNvSpPr>
          <p:nvPr>
            <p:ph type="title"/>
          </p:nvPr>
        </p:nvSpPr>
        <p:spPr>
          <a:xfrm>
            <a:off x="400207" y="1122363"/>
            <a:ext cx="8384362" cy="2751368"/>
          </a:xfrm>
        </p:spPr>
        <p:txBody>
          <a:bodyPr vert="horz" lIns="91440" tIns="45720" rIns="91440" bIns="45720" rtlCol="0" anchor="b">
            <a:noAutofit/>
          </a:bodyPr>
          <a:lstStyle/>
          <a:p>
            <a:pPr algn="ctr"/>
            <a:r>
              <a:rPr lang="en-US" sz="4000" kern="1200" dirty="0">
                <a:solidFill>
                  <a:schemeClr val="tx1"/>
                </a:solidFill>
                <a:latin typeface="+mj-lt"/>
                <a:ea typeface="+mj-ea"/>
                <a:cs typeface="+mj-cs"/>
              </a:rPr>
              <a:t>There are several formulas to obtain the value of the </a:t>
            </a:r>
            <a:r>
              <a:rPr lang="en-US" sz="4000" kern="1200" dirty="0" err="1">
                <a:solidFill>
                  <a:schemeClr val="tx1"/>
                </a:solidFill>
                <a:latin typeface="+mj-lt"/>
                <a:ea typeface="+mj-ea"/>
                <a:cs typeface="+mj-cs"/>
              </a:rPr>
              <a:t>estCrCl</a:t>
            </a:r>
            <a:r>
              <a:rPr lang="en-US" sz="4000" kern="1200" dirty="0">
                <a:solidFill>
                  <a:schemeClr val="tx1"/>
                </a:solidFill>
                <a:latin typeface="+mj-lt"/>
                <a:ea typeface="+mj-ea"/>
                <a:cs typeface="+mj-cs"/>
              </a:rPr>
              <a:t>, most commonly used is the Cockcroft-Gault formula. </a:t>
            </a:r>
            <a:br>
              <a:rPr lang="en-US" sz="4000" kern="1200" dirty="0">
                <a:solidFill>
                  <a:schemeClr val="tx1"/>
                </a:solidFill>
                <a:latin typeface="+mj-lt"/>
                <a:ea typeface="+mj-ea"/>
                <a:cs typeface="+mj-cs"/>
              </a:rPr>
            </a:br>
            <a:endParaRPr lang="en-US" sz="4000" kern="1200" dirty="0">
              <a:solidFill>
                <a:schemeClr val="tx1"/>
              </a:solidFill>
              <a:latin typeface="+mj-lt"/>
              <a:ea typeface="+mj-ea"/>
              <a:cs typeface="+mj-cs"/>
            </a:endParaRPr>
          </a:p>
        </p:txBody>
      </p:sp>
      <p:grpSp>
        <p:nvGrpSpPr>
          <p:cNvPr id="12" name="Group 11">
            <a:extLst>
              <a:ext uri="{FF2B5EF4-FFF2-40B4-BE49-F238E27FC236}">
                <a16:creationId xmlns:a16="http://schemas.microsoft.com/office/drawing/2014/main" id="{2D12E764-0992-43A1-B56A-B33BC391B76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66790" y="64008"/>
            <a:ext cx="884223" cy="232963"/>
            <a:chOff x="5422392" y="64008"/>
            <a:chExt cx="1178966" cy="232963"/>
          </a:xfrm>
        </p:grpSpPr>
        <p:sp>
          <p:nvSpPr>
            <p:cNvPr id="13" name="Rectangle 64">
              <a:extLst>
                <a:ext uri="{FF2B5EF4-FFF2-40B4-BE49-F238E27FC236}">
                  <a16:creationId xmlns:a16="http://schemas.microsoft.com/office/drawing/2014/main" id="{049CC334-F54B-4383-9B09-BACE5AA688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22213"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66">
              <a:extLst>
                <a:ext uri="{FF2B5EF4-FFF2-40B4-BE49-F238E27FC236}">
                  <a16:creationId xmlns:a16="http://schemas.microsoft.com/office/drawing/2014/main" id="{C6843BFB-87B4-4AE2-BB9E-2CD0D1DC79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22213"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64">
              <a:extLst>
                <a:ext uri="{FF2B5EF4-FFF2-40B4-BE49-F238E27FC236}">
                  <a16:creationId xmlns:a16="http://schemas.microsoft.com/office/drawing/2014/main" id="{7C9A06E3-C813-4CC4-BAAC-374B6C8744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7258"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01810C15-F1AD-438A-A987-1C3E2C5E60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7258"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74459CCB-6F53-4C8F-8C44-485971D1A1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672303"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FE6BED97-B150-4B72-97A5-E8DF48025E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672303"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946D18BB-8338-43D9-8567-1FFB25C633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547347"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7298284E-350F-4886-A447-FC33ED6480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547347"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F2605B63-233B-4115-BF59-C60984206A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22392"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794850D4-9DF3-41C3-9915-EA003EC85D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22392"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A7914252-1864-4298-B230-799AA4C557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46990"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B07F2F15-BB3A-4A3F-B024-D01611E29C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46990"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BA15824F-3845-4493-A8CD-0F8E1040AF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22035"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EF36111-5761-485C-B5C4-04558FD151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22035"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64">
              <a:extLst>
                <a:ext uri="{FF2B5EF4-FFF2-40B4-BE49-F238E27FC236}">
                  <a16:creationId xmlns:a16="http://schemas.microsoft.com/office/drawing/2014/main" id="{E3F91C66-D12F-4C9E-A83F-2D763F8EFB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97080"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66">
              <a:extLst>
                <a:ext uri="{FF2B5EF4-FFF2-40B4-BE49-F238E27FC236}">
                  <a16:creationId xmlns:a16="http://schemas.microsoft.com/office/drawing/2014/main" id="{BE1BCA71-94E6-49DA-AC0E-F346F41D9D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97080"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4">
              <a:extLst>
                <a:ext uri="{FF2B5EF4-FFF2-40B4-BE49-F238E27FC236}">
                  <a16:creationId xmlns:a16="http://schemas.microsoft.com/office/drawing/2014/main" id="{A886068B-8D2E-47C3-A188-829E77DDEC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72124"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6">
              <a:extLst>
                <a:ext uri="{FF2B5EF4-FFF2-40B4-BE49-F238E27FC236}">
                  <a16:creationId xmlns:a16="http://schemas.microsoft.com/office/drawing/2014/main" id="{3A82B866-4C61-412C-B3E6-118CBDC9EC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72124"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4">
              <a:extLst>
                <a:ext uri="{FF2B5EF4-FFF2-40B4-BE49-F238E27FC236}">
                  <a16:creationId xmlns:a16="http://schemas.microsoft.com/office/drawing/2014/main" id="{470B9270-289C-4CAE-A237-A2F7AF5D1F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47169"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6">
              <a:extLst>
                <a:ext uri="{FF2B5EF4-FFF2-40B4-BE49-F238E27FC236}">
                  <a16:creationId xmlns:a16="http://schemas.microsoft.com/office/drawing/2014/main" id="{35AB7C89-5505-4CC2-9376-845C3AFBAB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47169"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4" name="Rectangle 33">
            <a:extLst>
              <a:ext uri="{FF2B5EF4-FFF2-40B4-BE49-F238E27FC236}">
                <a16:creationId xmlns:a16="http://schemas.microsoft.com/office/drawing/2014/main" id="{6B1D0220-8502-4FC9-A709-1F268DFE73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501384"/>
            <a:ext cx="9143998" cy="35661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081A8216-5CC0-40A4-92E7-BA1C9811E433}"/>
              </a:ext>
            </a:extLst>
          </p:cNvPr>
          <p:cNvSpPr>
            <a:spLocks noGrp="1"/>
          </p:cNvSpPr>
          <p:nvPr>
            <p:ph type="sldNum" sz="quarter" idx="12"/>
          </p:nvPr>
        </p:nvSpPr>
        <p:spPr>
          <a:xfrm>
            <a:off x="6640830" y="6492240"/>
            <a:ext cx="2057400" cy="365125"/>
          </a:xfrm>
        </p:spPr>
        <p:txBody>
          <a:bodyPr vert="horz" lIns="91440" tIns="45720" rIns="91440" bIns="45720" rtlCol="0" anchor="ctr">
            <a:normAutofit/>
          </a:bodyPr>
          <a:lstStyle/>
          <a:p>
            <a:pPr defTabSz="914400">
              <a:spcAft>
                <a:spcPts val="600"/>
              </a:spcAft>
            </a:pPr>
            <a:fld id="{D57F1E4F-1CFF-5643-939E-217C01CDF565}" type="slidenum">
              <a:rPr lang="en-US">
                <a:solidFill>
                  <a:schemeClr val="bg1"/>
                </a:solidFill>
              </a:rPr>
              <a:pPr defTabSz="914400">
                <a:spcAft>
                  <a:spcPts val="600"/>
                </a:spcAft>
              </a:pPr>
              <a:t>16</a:t>
            </a:fld>
            <a:endParaRPr lang="en-US">
              <a:solidFill>
                <a:schemeClr val="bg1"/>
              </a:solidFill>
            </a:endParaRPr>
          </a:p>
        </p:txBody>
      </p:sp>
      <p:sp>
        <p:nvSpPr>
          <p:cNvPr id="33" name="Footer Placeholder 5">
            <a:extLst>
              <a:ext uri="{FF2B5EF4-FFF2-40B4-BE49-F238E27FC236}">
                <a16:creationId xmlns:a16="http://schemas.microsoft.com/office/drawing/2014/main" id="{216CC5B3-7776-42A9-A147-A4CC6BDD6FEB}"/>
              </a:ext>
            </a:extLst>
          </p:cNvPr>
          <p:cNvSpPr>
            <a:spLocks noGrp="1"/>
          </p:cNvSpPr>
          <p:nvPr>
            <p:ph type="ftr" sz="quarter" idx="11"/>
          </p:nvPr>
        </p:nvSpPr>
        <p:spPr>
          <a:xfrm>
            <a:off x="12849" y="6527546"/>
            <a:ext cx="4542911" cy="320040"/>
          </a:xfrm>
        </p:spPr>
        <p:txBody>
          <a:bodyPr vert="horz" lIns="91440" tIns="45720" rIns="91440" bIns="45720" rtlCol="0" anchor="ctr">
            <a:normAutofit/>
          </a:bodyPr>
          <a:lstStyle/>
          <a:p>
            <a:pPr algn="l" defTabSz="914400">
              <a:spcAft>
                <a:spcPts val="600"/>
              </a:spcAft>
              <a:defRPr/>
            </a:pPr>
            <a:r>
              <a:rPr lang="en-US" i="1" kern="1200">
                <a:solidFill>
                  <a:schemeClr val="bg1"/>
                </a:solidFill>
                <a:latin typeface="+mn-lt"/>
                <a:ea typeface="+mn-ea"/>
                <a:cs typeface="+mn-cs"/>
              </a:rPr>
              <a:t>Reference 2</a:t>
            </a:r>
          </a:p>
        </p:txBody>
      </p:sp>
    </p:spTree>
    <p:extLst>
      <p:ext uri="{BB962C8B-B14F-4D97-AF65-F5344CB8AC3E}">
        <p14:creationId xmlns:p14="http://schemas.microsoft.com/office/powerpoint/2010/main" val="13779316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81EB9-9319-4DD7-873F-7FAF7D24603E}"/>
              </a:ext>
            </a:extLst>
          </p:cNvPr>
          <p:cNvSpPr>
            <a:spLocks noGrp="1"/>
          </p:cNvSpPr>
          <p:nvPr>
            <p:ph type="title"/>
          </p:nvPr>
        </p:nvSpPr>
        <p:spPr>
          <a:xfrm>
            <a:off x="390525" y="672451"/>
            <a:ext cx="8362950" cy="1325563"/>
          </a:xfrm>
        </p:spPr>
        <p:txBody>
          <a:bodyPr>
            <a:noAutofit/>
          </a:bodyPr>
          <a:lstStyle/>
          <a:p>
            <a:r>
              <a:rPr lang="en-US" sz="3600" dirty="0"/>
              <a:t>If different formulas are used, the outcomes can show significantly different results. </a:t>
            </a:r>
            <a:br>
              <a:rPr lang="en-US" sz="3600" dirty="0"/>
            </a:br>
            <a:endParaRPr lang="en-US" sz="3600" dirty="0"/>
          </a:p>
        </p:txBody>
      </p:sp>
      <p:sp>
        <p:nvSpPr>
          <p:cNvPr id="3" name="Slide Number Placeholder 2">
            <a:extLst>
              <a:ext uri="{FF2B5EF4-FFF2-40B4-BE49-F238E27FC236}">
                <a16:creationId xmlns:a16="http://schemas.microsoft.com/office/drawing/2014/main" id="{AB4DCEA3-7E18-4125-A87F-36D9E32DF148}"/>
              </a:ext>
            </a:extLst>
          </p:cNvPr>
          <p:cNvSpPr>
            <a:spLocks noGrp="1"/>
          </p:cNvSpPr>
          <p:nvPr>
            <p:ph type="sldNum" sz="quarter" idx="12"/>
          </p:nvPr>
        </p:nvSpPr>
        <p:spPr>
          <a:xfrm>
            <a:off x="6457950" y="6492874"/>
            <a:ext cx="2057400" cy="365125"/>
          </a:xfrm>
        </p:spPr>
        <p:txBody>
          <a:bodyPr/>
          <a:lstStyle/>
          <a:p>
            <a:fld id="{D57F1E4F-1CFF-5643-939E-217C01CDF565}" type="slidenum">
              <a:rPr lang="en-US" smtClean="0"/>
              <a:pPr/>
              <a:t>17</a:t>
            </a:fld>
            <a:endParaRPr lang="en-US" dirty="0"/>
          </a:p>
        </p:txBody>
      </p:sp>
      <mc:AlternateContent xmlns:mc="http://schemas.openxmlformats.org/markup-compatibility/2006" xmlns:a14="http://schemas.microsoft.com/office/drawing/2010/main">
        <mc:Choice Requires="a14">
          <p:graphicFrame>
            <p:nvGraphicFramePr>
              <p:cNvPr id="4" name="Diagram 3">
                <a:extLst>
                  <a:ext uri="{FF2B5EF4-FFF2-40B4-BE49-F238E27FC236}">
                    <a16:creationId xmlns:a16="http://schemas.microsoft.com/office/drawing/2014/main" id="{65C64DBC-FF5C-4131-8F94-6AD67A88801B}"/>
                  </a:ext>
                </a:extLst>
              </p:cNvPr>
              <p:cNvGraphicFramePr/>
              <p:nvPr>
                <p:extLst>
                  <p:ext uri="{D42A27DB-BD31-4B8C-83A1-F6EECF244321}">
                    <p14:modId xmlns:p14="http://schemas.microsoft.com/office/powerpoint/2010/main" val="2508325714"/>
                  </p:ext>
                </p:extLst>
              </p:nvPr>
            </p:nvGraphicFramePr>
            <p:xfrm>
              <a:off x="152400" y="2134537"/>
              <a:ext cx="8839200" cy="42218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mc:Choice>
        <mc:Fallback xmlns="">
          <p:graphicFrame>
            <p:nvGraphicFramePr>
              <p:cNvPr id="4" name="Diagram 3">
                <a:extLst>
                  <a:ext uri="{FF2B5EF4-FFF2-40B4-BE49-F238E27FC236}">
                    <a16:creationId xmlns:a16="http://schemas.microsoft.com/office/drawing/2014/main" id="{65C64DBC-FF5C-4131-8F94-6AD67A88801B}"/>
                  </a:ext>
                </a:extLst>
              </p:cNvPr>
              <p:cNvGraphicFramePr/>
              <p:nvPr>
                <p:extLst>
                  <p:ext uri="{D42A27DB-BD31-4B8C-83A1-F6EECF244321}">
                    <p14:modId xmlns:p14="http://schemas.microsoft.com/office/powerpoint/2010/main" val="2508325714"/>
                  </p:ext>
                </p:extLst>
              </p:nvPr>
            </p:nvGraphicFramePr>
            <p:xfrm>
              <a:off x="152400" y="2134537"/>
              <a:ext cx="8839200" cy="422181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mc:Fallback>
      </mc:AlternateContent>
      <p:sp>
        <p:nvSpPr>
          <p:cNvPr id="5" name="Footer Placeholder 5">
            <a:extLst>
              <a:ext uri="{FF2B5EF4-FFF2-40B4-BE49-F238E27FC236}">
                <a16:creationId xmlns:a16="http://schemas.microsoft.com/office/drawing/2014/main" id="{4524C892-91F6-4811-8711-6574062CFC8F}"/>
              </a:ext>
            </a:extLst>
          </p:cNvPr>
          <p:cNvSpPr>
            <a:spLocks noGrp="1"/>
          </p:cNvSpPr>
          <p:nvPr>
            <p:ph type="ftr" sz="quarter" idx="11"/>
          </p:nvPr>
        </p:nvSpPr>
        <p:spPr>
          <a:xfrm>
            <a:off x="0" y="6537960"/>
            <a:ext cx="4542911" cy="320040"/>
          </a:xfrm>
        </p:spPr>
        <p:txBody>
          <a:bodyPr vert="horz" lIns="91440" tIns="45720" rIns="91440" bIns="45720" rtlCol="0" anchor="ctr">
            <a:normAutofit/>
          </a:bodyPr>
          <a:lstStyle/>
          <a:p>
            <a:pPr algn="l" defTabSz="914400">
              <a:spcAft>
                <a:spcPts val="600"/>
              </a:spcAft>
              <a:defRPr/>
            </a:pPr>
            <a:r>
              <a:rPr lang="en-US" i="1" kern="1200">
                <a:solidFill>
                  <a:schemeClr val="tx1">
                    <a:tint val="75000"/>
                  </a:schemeClr>
                </a:solidFill>
                <a:latin typeface="+mn-lt"/>
                <a:ea typeface="+mn-ea"/>
                <a:cs typeface="+mn-cs"/>
              </a:rPr>
              <a:t>Reference 2</a:t>
            </a:r>
          </a:p>
        </p:txBody>
      </p:sp>
    </p:spTree>
    <p:extLst>
      <p:ext uri="{BB962C8B-B14F-4D97-AF65-F5344CB8AC3E}">
        <p14:creationId xmlns:p14="http://schemas.microsoft.com/office/powerpoint/2010/main" val="16410117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7" name="Rectangle 56">
            <a:extLst>
              <a:ext uri="{FF2B5EF4-FFF2-40B4-BE49-F238E27FC236}">
                <a16:creationId xmlns:a16="http://schemas.microsoft.com/office/drawing/2014/main" id="{7D67C2EE-AFA7-458A-8695-51B546F473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A5271697-90F1-4A23-8EF2-0179F2EAF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55228" cy="323398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9D800584-727A-48CF-8223-244AD9717C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5225" y="0"/>
            <a:ext cx="8688775" cy="323398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4EF83326-BFA8-4663-B2C0-3C97106597C6}"/>
              </a:ext>
            </a:extLst>
          </p:cNvPr>
          <p:cNvSpPr>
            <a:spLocks noGrp="1"/>
          </p:cNvSpPr>
          <p:nvPr>
            <p:ph type="title"/>
          </p:nvPr>
        </p:nvSpPr>
        <p:spPr>
          <a:xfrm>
            <a:off x="874986" y="721804"/>
            <a:ext cx="8075838" cy="2266967"/>
          </a:xfrm>
        </p:spPr>
        <p:txBody>
          <a:bodyPr vert="horz" lIns="91440" tIns="45720" rIns="91440" bIns="45720" rtlCol="0" anchor="b">
            <a:normAutofit/>
          </a:bodyPr>
          <a:lstStyle/>
          <a:p>
            <a:pPr>
              <a:spcAft>
                <a:spcPts val="600"/>
              </a:spcAft>
            </a:pPr>
            <a:r>
              <a:rPr lang="en-US" sz="3600" kern="1200" dirty="0">
                <a:solidFill>
                  <a:schemeClr val="tx1"/>
                </a:solidFill>
                <a:latin typeface="+mj-lt"/>
                <a:ea typeface="+mj-ea"/>
                <a:cs typeface="+mj-cs"/>
              </a:rPr>
              <a:t>After the </a:t>
            </a:r>
            <a:r>
              <a:rPr lang="en-US" sz="3600" kern="1200" dirty="0" err="1">
                <a:solidFill>
                  <a:schemeClr val="tx1"/>
                </a:solidFill>
                <a:latin typeface="+mj-lt"/>
                <a:ea typeface="+mj-ea"/>
                <a:cs typeface="+mj-cs"/>
              </a:rPr>
              <a:t>estCrCl</a:t>
            </a:r>
            <a:r>
              <a:rPr lang="en-US" sz="3600" kern="1200" dirty="0">
                <a:solidFill>
                  <a:schemeClr val="tx1"/>
                </a:solidFill>
                <a:latin typeface="+mj-lt"/>
                <a:ea typeface="+mj-ea"/>
                <a:cs typeface="+mj-cs"/>
              </a:rPr>
              <a:t> or GFR are determined, the Calvert formula can be used to calculate the dose of carboplatin. </a:t>
            </a:r>
            <a:br>
              <a:rPr lang="en-US" sz="3600" kern="1200" dirty="0">
                <a:solidFill>
                  <a:schemeClr val="tx1"/>
                </a:solidFill>
                <a:latin typeface="+mj-lt"/>
                <a:ea typeface="+mj-ea"/>
                <a:cs typeface="+mj-cs"/>
              </a:rPr>
            </a:br>
            <a:endParaRPr lang="en-US" sz="3600" kern="1200" dirty="0">
              <a:solidFill>
                <a:schemeClr val="tx1"/>
              </a:solidFill>
              <a:latin typeface="+mj-lt"/>
              <a:ea typeface="+mj-ea"/>
              <a:cs typeface="+mj-cs"/>
            </a:endParaRPr>
          </a:p>
        </p:txBody>
      </p:sp>
      <p:grpSp>
        <p:nvGrpSpPr>
          <p:cNvPr id="63" name="Group 62">
            <a:extLst>
              <a:ext uri="{FF2B5EF4-FFF2-40B4-BE49-F238E27FC236}">
                <a16:creationId xmlns:a16="http://schemas.microsoft.com/office/drawing/2014/main" id="{1221A507-76C4-489F-9F32-ECC44C5DC4F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91540" y="73152"/>
            <a:ext cx="884223" cy="232963"/>
            <a:chOff x="1188720" y="73152"/>
            <a:chExt cx="1178966" cy="232963"/>
          </a:xfrm>
        </p:grpSpPr>
        <p:sp>
          <p:nvSpPr>
            <p:cNvPr id="64" name="Rectangle 64">
              <a:extLst>
                <a:ext uri="{FF2B5EF4-FFF2-40B4-BE49-F238E27FC236}">
                  <a16:creationId xmlns:a16="http://schemas.microsoft.com/office/drawing/2014/main" id="{7DC847D7-5EB9-4FE0-B168-3DE1EB4EF3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88541"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6">
              <a:extLst>
                <a:ext uri="{FF2B5EF4-FFF2-40B4-BE49-F238E27FC236}">
                  <a16:creationId xmlns:a16="http://schemas.microsoft.com/office/drawing/2014/main" id="{F6F873C5-6B08-4AFE-A352-0A7CBBF461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88541"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4">
              <a:extLst>
                <a:ext uri="{FF2B5EF4-FFF2-40B4-BE49-F238E27FC236}">
                  <a16:creationId xmlns:a16="http://schemas.microsoft.com/office/drawing/2014/main" id="{B0DB0814-1ED8-487C-B9C3-0A3D8FCF93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3586"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extLst>
                <a:ext uri="{FF2B5EF4-FFF2-40B4-BE49-F238E27FC236}">
                  <a16:creationId xmlns:a16="http://schemas.microsoft.com/office/drawing/2014/main" id="{F5F3852A-F720-4D40-A134-9973D3E1F0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3586"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4">
              <a:extLst>
                <a:ext uri="{FF2B5EF4-FFF2-40B4-BE49-F238E27FC236}">
                  <a16:creationId xmlns:a16="http://schemas.microsoft.com/office/drawing/2014/main" id="{1B5D5737-4218-40BA-8AF2-1AE5DECD3E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438631"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6">
              <a:extLst>
                <a:ext uri="{FF2B5EF4-FFF2-40B4-BE49-F238E27FC236}">
                  <a16:creationId xmlns:a16="http://schemas.microsoft.com/office/drawing/2014/main" id="{B935F463-D65C-49FE-A92B-41F5ECDA68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438631"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4">
              <a:extLst>
                <a:ext uri="{FF2B5EF4-FFF2-40B4-BE49-F238E27FC236}">
                  <a16:creationId xmlns:a16="http://schemas.microsoft.com/office/drawing/2014/main" id="{F6CA73CF-0DFE-4798-BC6E-C387843B4D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3675"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66">
              <a:extLst>
                <a:ext uri="{FF2B5EF4-FFF2-40B4-BE49-F238E27FC236}">
                  <a16:creationId xmlns:a16="http://schemas.microsoft.com/office/drawing/2014/main" id="{98C7D6EA-A5D9-4522-AE62-F469FE68FF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3675"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64">
              <a:extLst>
                <a:ext uri="{FF2B5EF4-FFF2-40B4-BE49-F238E27FC236}">
                  <a16:creationId xmlns:a16="http://schemas.microsoft.com/office/drawing/2014/main" id="{B04050F1-B046-473B-B19A-E9E56235EB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88720"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66">
              <a:extLst>
                <a:ext uri="{FF2B5EF4-FFF2-40B4-BE49-F238E27FC236}">
                  <a16:creationId xmlns:a16="http://schemas.microsoft.com/office/drawing/2014/main" id="{975EDD96-1800-4F89-BFE1-9B91350FB6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88720"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64">
              <a:extLst>
                <a:ext uri="{FF2B5EF4-FFF2-40B4-BE49-F238E27FC236}">
                  <a16:creationId xmlns:a16="http://schemas.microsoft.com/office/drawing/2014/main" id="{20884670-A662-4E05-AAE8-45BD005263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13318"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66">
              <a:extLst>
                <a:ext uri="{FF2B5EF4-FFF2-40B4-BE49-F238E27FC236}">
                  <a16:creationId xmlns:a16="http://schemas.microsoft.com/office/drawing/2014/main" id="{3FF1EA1E-0B30-4AB3-9D10-CAFB149C8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13318"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64">
              <a:extLst>
                <a:ext uri="{FF2B5EF4-FFF2-40B4-BE49-F238E27FC236}">
                  <a16:creationId xmlns:a16="http://schemas.microsoft.com/office/drawing/2014/main" id="{45623CE9-FC05-43E5-A0BF-7BD5F22B85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188363"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66">
              <a:extLst>
                <a:ext uri="{FF2B5EF4-FFF2-40B4-BE49-F238E27FC236}">
                  <a16:creationId xmlns:a16="http://schemas.microsoft.com/office/drawing/2014/main" id="{E5FDD108-3711-4CC4-AA3A-62731494DE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188363"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64">
              <a:extLst>
                <a:ext uri="{FF2B5EF4-FFF2-40B4-BE49-F238E27FC236}">
                  <a16:creationId xmlns:a16="http://schemas.microsoft.com/office/drawing/2014/main" id="{A17CDDB6-3812-4D05-B01E-102B32F6BF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063408"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66">
              <a:extLst>
                <a:ext uri="{FF2B5EF4-FFF2-40B4-BE49-F238E27FC236}">
                  <a16:creationId xmlns:a16="http://schemas.microsoft.com/office/drawing/2014/main" id="{D6726100-858D-44CA-B0A8-DC13EA7BFE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063408"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64">
              <a:extLst>
                <a:ext uri="{FF2B5EF4-FFF2-40B4-BE49-F238E27FC236}">
                  <a16:creationId xmlns:a16="http://schemas.microsoft.com/office/drawing/2014/main" id="{C299ED46-3E2E-408F-82A1-FB2A0A2B9C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38452"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66">
              <a:extLst>
                <a:ext uri="{FF2B5EF4-FFF2-40B4-BE49-F238E27FC236}">
                  <a16:creationId xmlns:a16="http://schemas.microsoft.com/office/drawing/2014/main" id="{772859DA-EE4D-4BF7-B000-0718B4A0F3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38452"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64">
              <a:extLst>
                <a:ext uri="{FF2B5EF4-FFF2-40B4-BE49-F238E27FC236}">
                  <a16:creationId xmlns:a16="http://schemas.microsoft.com/office/drawing/2014/main" id="{666A5CAC-B220-49E0-A1BC-AD5F168279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1349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66">
              <a:extLst>
                <a:ext uri="{FF2B5EF4-FFF2-40B4-BE49-F238E27FC236}">
                  <a16:creationId xmlns:a16="http://schemas.microsoft.com/office/drawing/2014/main" id="{6690C2E3-0443-48E4-8F94-E3D9113FFE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1349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5" name="Rectangle 84">
            <a:extLst>
              <a:ext uri="{FF2B5EF4-FFF2-40B4-BE49-F238E27FC236}">
                <a16:creationId xmlns:a16="http://schemas.microsoft.com/office/drawing/2014/main" id="{D9F5512A-48E1-4C07-B75E-3CCC517B68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233984"/>
            <a:ext cx="455228" cy="362401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59932568-DC9C-4A3A-A097-E5B5AAB0153C}"/>
              </a:ext>
            </a:extLst>
          </p:cNvPr>
          <p:cNvSpPr>
            <a:spLocks noGrp="1"/>
          </p:cNvSpPr>
          <p:nvPr>
            <p:ph type="sldNum" sz="quarter" idx="12"/>
          </p:nvPr>
        </p:nvSpPr>
        <p:spPr>
          <a:xfrm>
            <a:off x="8607924" y="6383775"/>
            <a:ext cx="342900" cy="365125"/>
          </a:xfrm>
        </p:spPr>
        <p:txBody>
          <a:bodyPr vert="horz" lIns="91440" tIns="45720" rIns="91440" bIns="45720" rtlCol="0" anchor="ctr">
            <a:normAutofit/>
          </a:bodyPr>
          <a:lstStyle/>
          <a:p>
            <a:pPr algn="ctr" defTabSz="914400">
              <a:spcAft>
                <a:spcPts val="600"/>
              </a:spcAft>
            </a:pPr>
            <a:fld id="{D57F1E4F-1CFF-5643-939E-217C01CDF565}" type="slidenum">
              <a:rPr lang="en-US">
                <a:solidFill>
                  <a:schemeClr val="bg1">
                    <a:lumMod val="50000"/>
                  </a:schemeClr>
                </a:solidFill>
              </a:rPr>
              <a:pPr algn="ctr" defTabSz="914400">
                <a:spcAft>
                  <a:spcPts val="600"/>
                </a:spcAft>
              </a:pPr>
              <a:t>18</a:t>
            </a:fld>
            <a:endParaRPr lang="en-US">
              <a:solidFill>
                <a:schemeClr val="bg1">
                  <a:lumMod val="50000"/>
                </a:schemeClr>
              </a:solidFill>
            </a:endParaRPr>
          </a:p>
        </p:txBody>
      </p:sp>
      <mc:AlternateContent xmlns:mc="http://schemas.openxmlformats.org/markup-compatibility/2006" xmlns:a14="http://schemas.microsoft.com/office/drawing/2010/main">
        <mc:Choice Requires="a14">
          <p:sp>
            <p:nvSpPr>
              <p:cNvPr id="35" name="Title 1">
                <a:extLst>
                  <a:ext uri="{FF2B5EF4-FFF2-40B4-BE49-F238E27FC236}">
                    <a16:creationId xmlns:a16="http://schemas.microsoft.com/office/drawing/2014/main" id="{CFF84CA0-BC40-4863-AFE3-6F15AC6D7BEA}"/>
                  </a:ext>
                </a:extLst>
              </p:cNvPr>
              <p:cNvSpPr txBox="1">
                <a:spLocks/>
              </p:cNvSpPr>
              <p:nvPr/>
            </p:nvSpPr>
            <p:spPr>
              <a:xfrm>
                <a:off x="874986" y="3509010"/>
                <a:ext cx="7694050" cy="305732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3200" dirty="0"/>
                  <a:t>The target AUC is specified in the order.</a:t>
                </a:r>
                <a:endParaRPr lang="en-US" sz="3200" b="1" i="1" dirty="0">
                  <a:latin typeface="Cambria Math" panose="02040503050406030204" pitchFamily="18" charset="0"/>
                </a:endParaRPr>
              </a:p>
              <a:p>
                <a:pPr>
                  <a:spcAft>
                    <a:spcPts val="600"/>
                  </a:spcAft>
                </a:pPr>
                <a:endParaRPr lang="en-US" sz="3200" b="1" i="1" dirty="0">
                  <a:latin typeface="Cambria Math" panose="02040503050406030204" pitchFamily="18" charset="0"/>
                </a:endParaRPr>
              </a:p>
              <a:p>
                <a:pPr>
                  <a:spcAft>
                    <a:spcPts val="600"/>
                  </a:spcAft>
                </a:pPr>
                <a14:m>
                  <m:oMathPara xmlns:m="http://schemas.openxmlformats.org/officeDocument/2006/math">
                    <m:oMathParaPr>
                      <m:jc m:val="centerGroup"/>
                    </m:oMathParaPr>
                    <m:oMath xmlns:m="http://schemas.openxmlformats.org/officeDocument/2006/math">
                      <m:r>
                        <a:rPr lang="en-US" sz="3200" b="1" i="1">
                          <a:latin typeface="Cambria Math" panose="02040503050406030204" pitchFamily="18" charset="0"/>
                        </a:rPr>
                        <m:t>𝑫𝒐𝒔𝒆</m:t>
                      </m:r>
                      <m:r>
                        <a:rPr lang="en-US" sz="3200" b="1" i="1">
                          <a:latin typeface="Cambria Math" panose="02040503050406030204" pitchFamily="18" charset="0"/>
                        </a:rPr>
                        <m:t> </m:t>
                      </m:r>
                      <m:r>
                        <a:rPr lang="en-US" sz="3200" b="1" i="1">
                          <a:latin typeface="Cambria Math" panose="02040503050406030204" pitchFamily="18" charset="0"/>
                        </a:rPr>
                        <m:t>𝒐𝒇</m:t>
                      </m:r>
                      <m:r>
                        <a:rPr lang="en-US" sz="3200" b="1" i="1">
                          <a:latin typeface="Cambria Math" panose="02040503050406030204" pitchFamily="18" charset="0"/>
                        </a:rPr>
                        <m:t> </m:t>
                      </m:r>
                      <m:r>
                        <a:rPr lang="en-US" sz="3200" b="1" i="1">
                          <a:latin typeface="Cambria Math" panose="02040503050406030204" pitchFamily="18" charset="0"/>
                        </a:rPr>
                        <m:t>𝒄𝒂𝒓𝒃𝒐𝒑𝒍𝒂𝒕𝒊𝒏</m:t>
                      </m:r>
                      <m:r>
                        <a:rPr lang="en-US" sz="3200" b="1" i="1">
                          <a:latin typeface="Cambria Math" panose="02040503050406030204" pitchFamily="18" charset="0"/>
                        </a:rPr>
                        <m:t> </m:t>
                      </m:r>
                      <m:d>
                        <m:dPr>
                          <m:ctrlPr>
                            <a:rPr lang="en-US" sz="3200" b="1" i="1">
                              <a:latin typeface="Cambria Math" panose="02040503050406030204" pitchFamily="18" charset="0"/>
                            </a:rPr>
                          </m:ctrlPr>
                        </m:dPr>
                        <m:e>
                          <m:r>
                            <a:rPr lang="en-US" sz="3200" b="1" i="1">
                              <a:latin typeface="Cambria Math" panose="02040503050406030204" pitchFamily="18" charset="0"/>
                            </a:rPr>
                            <m:t>𝒎𝒈</m:t>
                          </m:r>
                        </m:e>
                      </m:d>
                      <m:r>
                        <a:rPr lang="en-US" sz="3200" b="1" i="1">
                          <a:latin typeface="Cambria Math" panose="02040503050406030204" pitchFamily="18" charset="0"/>
                        </a:rPr>
                        <m:t>=</m:t>
                      </m:r>
                      <m:d>
                        <m:dPr>
                          <m:ctrlPr>
                            <a:rPr lang="en-US" sz="3200" b="1" i="1">
                              <a:latin typeface="Cambria Math" panose="02040503050406030204" pitchFamily="18" charset="0"/>
                            </a:rPr>
                          </m:ctrlPr>
                        </m:dPr>
                        <m:e>
                          <m:r>
                            <a:rPr lang="en-US" sz="3200" b="1" i="1">
                              <a:latin typeface="Cambria Math" panose="02040503050406030204" pitchFamily="18" charset="0"/>
                            </a:rPr>
                            <m:t>𝒕𝒂𝒓𝒈𝒆𝒕</m:t>
                          </m:r>
                          <m:r>
                            <a:rPr lang="en-US" sz="3200" b="1" i="1">
                              <a:latin typeface="Cambria Math" panose="02040503050406030204" pitchFamily="18" charset="0"/>
                            </a:rPr>
                            <m:t> </m:t>
                          </m:r>
                          <m:r>
                            <a:rPr lang="en-US" sz="3200" b="1" i="1">
                              <a:latin typeface="Cambria Math" panose="02040503050406030204" pitchFamily="18" charset="0"/>
                            </a:rPr>
                            <m:t>𝑨𝑼𝑪</m:t>
                          </m:r>
                        </m:e>
                      </m:d>
                      <m:r>
                        <a:rPr lang="en-US" sz="3200" b="1" i="1">
                          <a:latin typeface="Cambria Math" panose="02040503050406030204" pitchFamily="18" charset="0"/>
                        </a:rPr>
                        <m:t> </m:t>
                      </m:r>
                      <m:r>
                        <a:rPr lang="en-US" sz="3200" b="1" i="1">
                          <a:latin typeface="Cambria Math" panose="02040503050406030204" pitchFamily="18" charset="0"/>
                        </a:rPr>
                        <m:t>𝒙</m:t>
                      </m:r>
                      <m:r>
                        <a:rPr lang="en-US" sz="3200" b="1" i="1">
                          <a:latin typeface="Cambria Math" panose="02040503050406030204" pitchFamily="18" charset="0"/>
                        </a:rPr>
                        <m:t> (</m:t>
                      </m:r>
                      <m:r>
                        <a:rPr lang="en-US" sz="3200" b="1" i="1">
                          <a:latin typeface="Cambria Math" panose="02040503050406030204" pitchFamily="18" charset="0"/>
                        </a:rPr>
                        <m:t>𝒆𝒔𝒕𝑪𝒓𝑪𝒍</m:t>
                      </m:r>
                      <m:r>
                        <a:rPr lang="en-US" sz="3200" b="1" i="1">
                          <a:latin typeface="Cambria Math" panose="02040503050406030204" pitchFamily="18" charset="0"/>
                        </a:rPr>
                        <m:t>+</m:t>
                      </m:r>
                      <m:r>
                        <a:rPr lang="en-US" sz="3200" b="1" i="1">
                          <a:latin typeface="Cambria Math" panose="02040503050406030204" pitchFamily="18" charset="0"/>
                        </a:rPr>
                        <m:t>𝟐𝟓</m:t>
                      </m:r>
                      <m:r>
                        <a:rPr lang="en-US" sz="3200" b="1" i="1">
                          <a:latin typeface="Cambria Math" panose="02040503050406030204" pitchFamily="18" charset="0"/>
                        </a:rPr>
                        <m:t>)</m:t>
                      </m:r>
                    </m:oMath>
                  </m:oMathPara>
                </a14:m>
                <a:br>
                  <a:rPr lang="en-US" sz="3200" dirty="0">
                    <a:latin typeface="+mn-lt"/>
                    <a:ea typeface="+mn-ea"/>
                    <a:cs typeface="+mn-cs"/>
                  </a:rPr>
                </a:br>
                <a:endParaRPr lang="en-US" sz="3200" dirty="0">
                  <a:latin typeface="+mn-lt"/>
                  <a:ea typeface="+mn-ea"/>
                  <a:cs typeface="+mn-cs"/>
                </a:endParaRPr>
              </a:p>
            </p:txBody>
          </p:sp>
        </mc:Choice>
        <mc:Fallback xmlns="">
          <p:sp>
            <p:nvSpPr>
              <p:cNvPr id="35" name="Title 1">
                <a:extLst>
                  <a:ext uri="{FF2B5EF4-FFF2-40B4-BE49-F238E27FC236}">
                    <a16:creationId xmlns:a16="http://schemas.microsoft.com/office/drawing/2014/main" id="{CFF84CA0-BC40-4863-AFE3-6F15AC6D7BEA}"/>
                  </a:ext>
                </a:extLst>
              </p:cNvPr>
              <p:cNvSpPr txBox="1">
                <a:spLocks noRot="1" noChangeAspect="1" noMove="1" noResize="1" noEditPoints="1" noAdjustHandles="1" noChangeArrowheads="1" noChangeShapeType="1" noTextEdit="1"/>
              </p:cNvSpPr>
              <p:nvPr/>
            </p:nvSpPr>
            <p:spPr>
              <a:xfrm>
                <a:off x="874986" y="3509010"/>
                <a:ext cx="7694050" cy="3057328"/>
              </a:xfrm>
              <a:prstGeom prst="rect">
                <a:avLst/>
              </a:prstGeom>
              <a:blipFill>
                <a:blip r:embed="rId3"/>
                <a:stretch>
                  <a:fillRect l="-2060"/>
                </a:stretch>
              </a:blipFill>
            </p:spPr>
            <p:txBody>
              <a:bodyPr/>
              <a:lstStyle/>
              <a:p>
                <a:r>
                  <a:rPr lang="en-US">
                    <a:noFill/>
                  </a:rPr>
                  <a:t> </a:t>
                </a:r>
              </a:p>
            </p:txBody>
          </p:sp>
        </mc:Fallback>
      </mc:AlternateContent>
      <p:sp>
        <p:nvSpPr>
          <p:cNvPr id="84" name="Footer Placeholder 5">
            <a:extLst>
              <a:ext uri="{FF2B5EF4-FFF2-40B4-BE49-F238E27FC236}">
                <a16:creationId xmlns:a16="http://schemas.microsoft.com/office/drawing/2014/main" id="{1668C6F7-3D2B-406E-881D-0D338AF2FB31}"/>
              </a:ext>
            </a:extLst>
          </p:cNvPr>
          <p:cNvSpPr>
            <a:spLocks noGrp="1"/>
          </p:cNvSpPr>
          <p:nvPr>
            <p:ph type="ftr" sz="quarter" idx="11"/>
          </p:nvPr>
        </p:nvSpPr>
        <p:spPr>
          <a:xfrm>
            <a:off x="455225" y="6464808"/>
            <a:ext cx="4542911" cy="320040"/>
          </a:xfrm>
        </p:spPr>
        <p:txBody>
          <a:bodyPr vert="horz" lIns="91440" tIns="45720" rIns="91440" bIns="45720" rtlCol="0" anchor="ctr">
            <a:normAutofit/>
          </a:bodyPr>
          <a:lstStyle/>
          <a:p>
            <a:pPr algn="l" defTabSz="914400">
              <a:spcAft>
                <a:spcPts val="600"/>
              </a:spcAft>
              <a:defRPr/>
            </a:pPr>
            <a:r>
              <a:rPr lang="en-US" i="1" kern="1200" dirty="0">
                <a:solidFill>
                  <a:schemeClr val="tx1">
                    <a:tint val="75000"/>
                  </a:schemeClr>
                </a:solidFill>
                <a:latin typeface="+mn-lt"/>
                <a:ea typeface="+mn-ea"/>
                <a:cs typeface="+mn-cs"/>
              </a:rPr>
              <a:t>Reference 2</a:t>
            </a:r>
          </a:p>
        </p:txBody>
      </p:sp>
    </p:spTree>
    <p:extLst>
      <p:ext uri="{BB962C8B-B14F-4D97-AF65-F5344CB8AC3E}">
        <p14:creationId xmlns:p14="http://schemas.microsoft.com/office/powerpoint/2010/main" val="3422259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0" name="Rectangle 109">
            <a:extLst>
              <a:ext uri="{FF2B5EF4-FFF2-40B4-BE49-F238E27FC236}">
                <a16:creationId xmlns:a16="http://schemas.microsoft.com/office/drawing/2014/main" id="{D55CD764-972B-4CA5-A885-53E55C63E1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a:extLst>
              <a:ext uri="{FF2B5EF4-FFF2-40B4-BE49-F238E27FC236}">
                <a16:creationId xmlns:a16="http://schemas.microsoft.com/office/drawing/2014/main" id="{34165AB3-7006-4430-BCE3-25476BE133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234042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F456AAF-4532-41CE-8310-14C87C2F5C3C}"/>
              </a:ext>
            </a:extLst>
          </p:cNvPr>
          <p:cNvSpPr>
            <a:spLocks noGrp="1"/>
          </p:cNvSpPr>
          <p:nvPr>
            <p:ph type="title"/>
          </p:nvPr>
        </p:nvSpPr>
        <p:spPr>
          <a:xfrm>
            <a:off x="445770" y="339117"/>
            <a:ext cx="8252460" cy="1619890"/>
          </a:xfrm>
        </p:spPr>
        <p:txBody>
          <a:bodyPr vert="horz" lIns="91440" tIns="45720" rIns="91440" bIns="45720" rtlCol="0" anchor="ctr">
            <a:normAutofit/>
          </a:bodyPr>
          <a:lstStyle/>
          <a:p>
            <a:r>
              <a:rPr lang="en-US" kern="1200" dirty="0">
                <a:solidFill>
                  <a:schemeClr val="tx1"/>
                </a:solidFill>
                <a:latin typeface="+mj-lt"/>
                <a:ea typeface="+mj-ea"/>
                <a:cs typeface="+mj-cs"/>
              </a:rPr>
              <a:t>The dose calculation should  include: </a:t>
            </a:r>
          </a:p>
        </p:txBody>
      </p:sp>
      <p:grpSp>
        <p:nvGrpSpPr>
          <p:cNvPr id="114" name="Group 113">
            <a:extLst>
              <a:ext uri="{FF2B5EF4-FFF2-40B4-BE49-F238E27FC236}">
                <a16:creationId xmlns:a16="http://schemas.microsoft.com/office/drawing/2014/main" id="{C57F67D8-2BFF-4661-AFAF-E2CE8B7DCE8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125" y="484632"/>
            <a:ext cx="181579" cy="1340860"/>
            <a:chOff x="56167" y="484632"/>
            <a:chExt cx="242107" cy="1340860"/>
          </a:xfrm>
        </p:grpSpPr>
        <p:sp>
          <p:nvSpPr>
            <p:cNvPr id="115" name="Rectangle 2">
              <a:extLst>
                <a:ext uri="{FF2B5EF4-FFF2-40B4-BE49-F238E27FC236}">
                  <a16:creationId xmlns:a16="http://schemas.microsoft.com/office/drawing/2014/main" id="{4E1D4D71-728F-4B12-9CBF-3E5ABDA9BB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105439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59">
              <a:extLst>
                <a:ext uri="{FF2B5EF4-FFF2-40B4-BE49-F238E27FC236}">
                  <a16:creationId xmlns:a16="http://schemas.microsoft.com/office/drawing/2014/main" id="{3513D1C2-B9D1-43DC-8B39-AA4FF5AADB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105439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2">
              <a:extLst>
                <a:ext uri="{FF2B5EF4-FFF2-40B4-BE49-F238E27FC236}">
                  <a16:creationId xmlns:a16="http://schemas.microsoft.com/office/drawing/2014/main" id="{26CB8B66-F1A8-4DE9-AA67-8A7469BD73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91227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Rectangle 59">
              <a:extLst>
                <a:ext uri="{FF2B5EF4-FFF2-40B4-BE49-F238E27FC236}">
                  <a16:creationId xmlns:a16="http://schemas.microsoft.com/office/drawing/2014/main" id="{1F72E235-B6DE-4EE7-B11D-3FBEF9DC41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91227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Rectangle 2">
              <a:extLst>
                <a:ext uri="{FF2B5EF4-FFF2-40B4-BE49-F238E27FC236}">
                  <a16:creationId xmlns:a16="http://schemas.microsoft.com/office/drawing/2014/main" id="{BA8C164F-E124-4ECF-9FD9-35C1F8E271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77016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Rectangle 59">
              <a:extLst>
                <a:ext uri="{FF2B5EF4-FFF2-40B4-BE49-F238E27FC236}">
                  <a16:creationId xmlns:a16="http://schemas.microsoft.com/office/drawing/2014/main" id="{0151D52D-979C-4B9F-A037-D9DC745367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77016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Rectangle 2">
              <a:extLst>
                <a:ext uri="{FF2B5EF4-FFF2-40B4-BE49-F238E27FC236}">
                  <a16:creationId xmlns:a16="http://schemas.microsoft.com/office/drawing/2014/main" id="{EE8F116C-C879-4D3A-8F6D-A25B7125E2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62804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Rectangle 59">
              <a:extLst>
                <a:ext uri="{FF2B5EF4-FFF2-40B4-BE49-F238E27FC236}">
                  <a16:creationId xmlns:a16="http://schemas.microsoft.com/office/drawing/2014/main" id="{6709DF44-7C20-4444-8862-A9203CBE64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62804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Rectangle 2">
              <a:extLst>
                <a:ext uri="{FF2B5EF4-FFF2-40B4-BE49-F238E27FC236}">
                  <a16:creationId xmlns:a16="http://schemas.microsoft.com/office/drawing/2014/main" id="{4D6A9505-9408-4DC6-BD50-75A8C69490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48593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Rectangle 59">
              <a:extLst>
                <a:ext uri="{FF2B5EF4-FFF2-40B4-BE49-F238E27FC236}">
                  <a16:creationId xmlns:a16="http://schemas.microsoft.com/office/drawing/2014/main" id="{419FC7F2-FF7B-464A-8956-817BAD265A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48593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Rectangle 2">
              <a:extLst>
                <a:ext uri="{FF2B5EF4-FFF2-40B4-BE49-F238E27FC236}">
                  <a16:creationId xmlns:a16="http://schemas.microsoft.com/office/drawing/2014/main" id="{C0E235C3-2297-4887-8CF9-78B61DA7D8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176496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Rectangle 59">
              <a:extLst>
                <a:ext uri="{FF2B5EF4-FFF2-40B4-BE49-F238E27FC236}">
                  <a16:creationId xmlns:a16="http://schemas.microsoft.com/office/drawing/2014/main" id="{741D2A4A-2FC3-46D1-94A7-C4BA4823B1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176496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Rectangle 2">
              <a:extLst>
                <a:ext uri="{FF2B5EF4-FFF2-40B4-BE49-F238E27FC236}">
                  <a16:creationId xmlns:a16="http://schemas.microsoft.com/office/drawing/2014/main" id="{2E7DFA72-3CFE-4FB2-A769-C3D65C30CC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162284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Rectangle 59">
              <a:extLst>
                <a:ext uri="{FF2B5EF4-FFF2-40B4-BE49-F238E27FC236}">
                  <a16:creationId xmlns:a16="http://schemas.microsoft.com/office/drawing/2014/main" id="{FFB273F7-B602-4697-92DA-B9C0B70E34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162284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Rectangle 2">
              <a:extLst>
                <a:ext uri="{FF2B5EF4-FFF2-40B4-BE49-F238E27FC236}">
                  <a16:creationId xmlns:a16="http://schemas.microsoft.com/office/drawing/2014/main" id="{C76D34E0-BC86-46D8-920E-594A3C4B60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148073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Rectangle 59">
              <a:extLst>
                <a:ext uri="{FF2B5EF4-FFF2-40B4-BE49-F238E27FC236}">
                  <a16:creationId xmlns:a16="http://schemas.microsoft.com/office/drawing/2014/main" id="{F17BC71C-4B64-4990-90FF-78123B720C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148073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Rectangle 2">
              <a:extLst>
                <a:ext uri="{FF2B5EF4-FFF2-40B4-BE49-F238E27FC236}">
                  <a16:creationId xmlns:a16="http://schemas.microsoft.com/office/drawing/2014/main" id="{C807F90E-DB0C-4841-BFE0-9413759C26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133861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Rectangle 59">
              <a:extLst>
                <a:ext uri="{FF2B5EF4-FFF2-40B4-BE49-F238E27FC236}">
                  <a16:creationId xmlns:a16="http://schemas.microsoft.com/office/drawing/2014/main" id="{F7E71EE5-0746-4E81-B154-BAC5FF8671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133861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Rectangle 2">
              <a:extLst>
                <a:ext uri="{FF2B5EF4-FFF2-40B4-BE49-F238E27FC236}">
                  <a16:creationId xmlns:a16="http://schemas.microsoft.com/office/drawing/2014/main" id="{7FDDC085-25CA-4499-AAD9-DEA2035223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119650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Rectangle 59">
              <a:extLst>
                <a:ext uri="{FF2B5EF4-FFF2-40B4-BE49-F238E27FC236}">
                  <a16:creationId xmlns:a16="http://schemas.microsoft.com/office/drawing/2014/main" id="{1303C688-1ED7-46BE-B0EC-4638C54941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119650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Title 1">
            <a:extLst>
              <a:ext uri="{FF2B5EF4-FFF2-40B4-BE49-F238E27FC236}">
                <a16:creationId xmlns:a16="http://schemas.microsoft.com/office/drawing/2014/main" id="{82820F3E-059B-44AC-B292-BB50E709427A}"/>
              </a:ext>
            </a:extLst>
          </p:cNvPr>
          <p:cNvSpPr txBox="1">
            <a:spLocks/>
          </p:cNvSpPr>
          <p:nvPr/>
        </p:nvSpPr>
        <p:spPr>
          <a:xfrm>
            <a:off x="-204400" y="2433574"/>
            <a:ext cx="9141714" cy="403293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085850" lvl="2" indent="-228600" defTabSz="914400">
              <a:lnSpc>
                <a:spcPct val="90000"/>
              </a:lnSpc>
              <a:spcAft>
                <a:spcPts val="600"/>
              </a:spcAft>
              <a:buFont typeface="Arial" panose="020B0604020202020204" pitchFamily="34" charset="0"/>
              <a:buChar char="•"/>
            </a:pPr>
            <a:r>
              <a:rPr lang="en-US" sz="1600" dirty="0"/>
              <a:t>The calculation methodology</a:t>
            </a:r>
          </a:p>
          <a:p>
            <a:pPr marL="1085850" lvl="2" indent="-228600" defTabSz="914400">
              <a:lnSpc>
                <a:spcPct val="90000"/>
              </a:lnSpc>
              <a:spcAft>
                <a:spcPts val="600"/>
              </a:spcAft>
              <a:buFont typeface="Arial" panose="020B0604020202020204" pitchFamily="34" charset="0"/>
              <a:buChar char="•"/>
            </a:pPr>
            <a:r>
              <a:rPr lang="en-US" sz="1600" dirty="0"/>
              <a:t>The variables used to calculate the dose</a:t>
            </a:r>
          </a:p>
          <a:p>
            <a:pPr marL="1085850" lvl="2" indent="-228600" defTabSz="914400">
              <a:lnSpc>
                <a:spcPct val="90000"/>
              </a:lnSpc>
              <a:spcAft>
                <a:spcPts val="600"/>
              </a:spcAft>
              <a:buFont typeface="Arial" panose="020B0604020202020204" pitchFamily="34" charset="0"/>
              <a:buChar char="•"/>
            </a:pPr>
            <a:r>
              <a:rPr lang="en-US" sz="1600" dirty="0"/>
              <a:t>The frequency at which the variables are re-evaluated</a:t>
            </a:r>
          </a:p>
          <a:p>
            <a:pPr marL="1085850" lvl="2" indent="-228600" defTabSz="914400">
              <a:lnSpc>
                <a:spcPct val="90000"/>
              </a:lnSpc>
              <a:spcAft>
                <a:spcPts val="600"/>
              </a:spcAft>
              <a:buFont typeface="Arial" panose="020B0604020202020204" pitchFamily="34" charset="0"/>
              <a:buChar char="•"/>
            </a:pPr>
            <a:r>
              <a:rPr lang="en-US" sz="1600" dirty="0"/>
              <a:t>The changes in the values that prompt confirmation of dosing</a:t>
            </a:r>
          </a:p>
          <a:p>
            <a:pPr marL="1085850" lvl="2" indent="-228600" defTabSz="914400">
              <a:lnSpc>
                <a:spcPct val="90000"/>
              </a:lnSpc>
              <a:spcAft>
                <a:spcPts val="600"/>
              </a:spcAft>
              <a:buFont typeface="Arial" panose="020B0604020202020204" pitchFamily="34" charset="0"/>
              <a:buChar char="•"/>
            </a:pPr>
            <a:r>
              <a:rPr lang="en-US" sz="1600" dirty="0"/>
              <a:t>Date of administration</a:t>
            </a:r>
          </a:p>
          <a:p>
            <a:pPr marL="1085850" lvl="2" indent="-228600" defTabSz="914400">
              <a:lnSpc>
                <a:spcPct val="90000"/>
              </a:lnSpc>
              <a:spcAft>
                <a:spcPts val="600"/>
              </a:spcAft>
              <a:buFont typeface="Arial" panose="020B0604020202020204" pitchFamily="34" charset="0"/>
              <a:buChar char="•"/>
            </a:pPr>
            <a:r>
              <a:rPr lang="en-US" sz="1600" dirty="0"/>
              <a:t>Route of administration</a:t>
            </a:r>
          </a:p>
          <a:p>
            <a:pPr marL="1085850" lvl="2" indent="-228600" defTabSz="914400">
              <a:lnSpc>
                <a:spcPct val="90000"/>
              </a:lnSpc>
              <a:spcAft>
                <a:spcPts val="600"/>
              </a:spcAft>
              <a:buFont typeface="Arial" panose="020B0604020202020204" pitchFamily="34" charset="0"/>
              <a:buChar char="•"/>
            </a:pPr>
            <a:r>
              <a:rPr lang="en-US" sz="1600" dirty="0"/>
              <a:t>Allergies</a:t>
            </a:r>
          </a:p>
          <a:p>
            <a:pPr marL="1085850" lvl="2" indent="-228600" defTabSz="914400">
              <a:lnSpc>
                <a:spcPct val="90000"/>
              </a:lnSpc>
              <a:spcAft>
                <a:spcPts val="600"/>
              </a:spcAft>
              <a:buFont typeface="Arial" panose="020B0604020202020204" pitchFamily="34" charset="0"/>
              <a:buChar char="•"/>
            </a:pPr>
            <a:r>
              <a:rPr lang="en-US" sz="1600" dirty="0"/>
              <a:t>Supportive care treatments that are appropriate for the regimen, including premedication, hydration, growth factors, and hypersensitivity medication</a:t>
            </a:r>
          </a:p>
          <a:p>
            <a:pPr marL="1085850" lvl="2" indent="-228600" defTabSz="914400">
              <a:lnSpc>
                <a:spcPct val="90000"/>
              </a:lnSpc>
              <a:spcAft>
                <a:spcPts val="600"/>
              </a:spcAft>
              <a:buFont typeface="Arial" panose="020B0604020202020204" pitchFamily="34" charset="0"/>
              <a:buChar char="•"/>
            </a:pPr>
            <a:r>
              <a:rPr lang="en-US" sz="1600" dirty="0"/>
              <a:t>Parameters that would require holding or modifying dose, for example, laboratory values, diagnostic test results, and patient’s clinical status</a:t>
            </a:r>
          </a:p>
          <a:p>
            <a:pPr marL="1085850" lvl="2" indent="-228600" defTabSz="914400">
              <a:lnSpc>
                <a:spcPct val="90000"/>
              </a:lnSpc>
              <a:spcAft>
                <a:spcPts val="600"/>
              </a:spcAft>
              <a:buFont typeface="Arial" panose="020B0604020202020204" pitchFamily="34" charset="0"/>
              <a:buChar char="•"/>
            </a:pPr>
            <a:r>
              <a:rPr lang="en-US" sz="1600" dirty="0"/>
              <a:t>Sequencing of drug administration, when applicable</a:t>
            </a:r>
          </a:p>
          <a:p>
            <a:pPr marL="1085850" lvl="2" indent="-228600" defTabSz="914400">
              <a:lnSpc>
                <a:spcPct val="90000"/>
              </a:lnSpc>
              <a:spcAft>
                <a:spcPts val="600"/>
              </a:spcAft>
              <a:buFont typeface="Arial" panose="020B0604020202020204" pitchFamily="34" charset="0"/>
              <a:buChar char="•"/>
            </a:pPr>
            <a:r>
              <a:rPr lang="en-US" sz="1600" dirty="0"/>
              <a:t>Rate of drug administration when applicable</a:t>
            </a:r>
          </a:p>
          <a:p>
            <a:pPr marL="1085850" lvl="2" indent="-228600" defTabSz="914400">
              <a:lnSpc>
                <a:spcPct val="90000"/>
              </a:lnSpc>
              <a:spcAft>
                <a:spcPts val="600"/>
              </a:spcAft>
              <a:buFont typeface="Arial" panose="020B0604020202020204" pitchFamily="34" charset="0"/>
              <a:buChar char="•"/>
            </a:pPr>
            <a:r>
              <a:rPr lang="en-US" sz="1600" dirty="0"/>
              <a:t>An explanation of time limitation, such as the number of cycles for which the order is valid</a:t>
            </a:r>
          </a:p>
        </p:txBody>
      </p:sp>
      <p:sp>
        <p:nvSpPr>
          <p:cNvPr id="136" name="Rectangle 135">
            <a:extLst>
              <a:ext uri="{FF2B5EF4-FFF2-40B4-BE49-F238E27FC236}">
                <a16:creationId xmlns:a16="http://schemas.microsoft.com/office/drawing/2014/main" id="{E3E51905-F374-4E1A-97CF-B741584B74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01384"/>
            <a:ext cx="9144000" cy="35661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ooter Placeholder 5">
            <a:extLst>
              <a:ext uri="{FF2B5EF4-FFF2-40B4-BE49-F238E27FC236}">
                <a16:creationId xmlns:a16="http://schemas.microsoft.com/office/drawing/2014/main" id="{76438A20-A277-451D-AB73-1377456C5826}"/>
              </a:ext>
            </a:extLst>
          </p:cNvPr>
          <p:cNvSpPr>
            <a:spLocks noGrp="1"/>
          </p:cNvSpPr>
          <p:nvPr>
            <p:ph type="ftr" sz="quarter" idx="11"/>
          </p:nvPr>
        </p:nvSpPr>
        <p:spPr>
          <a:xfrm>
            <a:off x="42125" y="6492240"/>
            <a:ext cx="3086100" cy="365125"/>
          </a:xfrm>
        </p:spPr>
        <p:txBody>
          <a:bodyPr vert="horz" lIns="91440" tIns="45720" rIns="91440" bIns="45720" rtlCol="0" anchor="ctr">
            <a:normAutofit/>
          </a:bodyPr>
          <a:lstStyle/>
          <a:p>
            <a:pPr algn="l" defTabSz="914400">
              <a:spcAft>
                <a:spcPts val="600"/>
              </a:spcAft>
              <a:defRPr/>
            </a:pPr>
            <a:r>
              <a:rPr lang="en-US" i="1" kern="1200" dirty="0">
                <a:solidFill>
                  <a:schemeClr val="bg1"/>
                </a:solidFill>
                <a:latin typeface="+mn-lt"/>
                <a:ea typeface="+mn-ea"/>
                <a:cs typeface="+mn-cs"/>
              </a:rPr>
              <a:t>Reference 3</a:t>
            </a:r>
          </a:p>
        </p:txBody>
      </p:sp>
      <p:sp>
        <p:nvSpPr>
          <p:cNvPr id="3" name="Slide Number Placeholder 2">
            <a:extLst>
              <a:ext uri="{FF2B5EF4-FFF2-40B4-BE49-F238E27FC236}">
                <a16:creationId xmlns:a16="http://schemas.microsoft.com/office/drawing/2014/main" id="{1A1A3EA7-E835-4D7D-85B4-CB181EA9E998}"/>
              </a:ext>
            </a:extLst>
          </p:cNvPr>
          <p:cNvSpPr>
            <a:spLocks noGrp="1"/>
          </p:cNvSpPr>
          <p:nvPr>
            <p:ph type="sldNum" sz="quarter" idx="12"/>
          </p:nvPr>
        </p:nvSpPr>
        <p:spPr>
          <a:xfrm>
            <a:off x="6640830" y="6492240"/>
            <a:ext cx="2057400" cy="365125"/>
          </a:xfrm>
        </p:spPr>
        <p:txBody>
          <a:bodyPr vert="horz" lIns="91440" tIns="45720" rIns="91440" bIns="45720" rtlCol="0" anchor="ctr">
            <a:normAutofit/>
          </a:bodyPr>
          <a:lstStyle/>
          <a:p>
            <a:pPr defTabSz="914400">
              <a:spcAft>
                <a:spcPts val="600"/>
              </a:spcAft>
              <a:defRPr/>
            </a:pPr>
            <a:fld id="{D57F1E4F-1CFF-5643-939E-217C01CDF565}" type="slidenum">
              <a:rPr lang="en-US">
                <a:solidFill>
                  <a:schemeClr val="bg1"/>
                </a:solidFill>
              </a:rPr>
              <a:pPr defTabSz="914400">
                <a:spcAft>
                  <a:spcPts val="600"/>
                </a:spcAft>
                <a:defRPr/>
              </a:pPr>
              <a:t>19</a:t>
            </a:fld>
            <a:endParaRPr lang="en-US">
              <a:solidFill>
                <a:schemeClr val="bg1"/>
              </a:solidFill>
            </a:endParaRPr>
          </a:p>
        </p:txBody>
      </p:sp>
    </p:spTree>
    <p:extLst>
      <p:ext uri="{BB962C8B-B14F-4D97-AF65-F5344CB8AC3E}">
        <p14:creationId xmlns:p14="http://schemas.microsoft.com/office/powerpoint/2010/main" val="39051018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8">
            <a:extLst>
              <a:ext uri="{FF2B5EF4-FFF2-40B4-BE49-F238E27FC236}">
                <a16:creationId xmlns:a16="http://schemas.microsoft.com/office/drawing/2014/main" id="{B819A166-7571-4003-A6B8-B62034C3ED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8199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F9AEB88-844A-4E78-AA9E-42DF5ACAA2A7}"/>
              </a:ext>
            </a:extLst>
          </p:cNvPr>
          <p:cNvSpPr>
            <a:spLocks noGrp="1"/>
          </p:cNvSpPr>
          <p:nvPr>
            <p:ph type="title"/>
          </p:nvPr>
        </p:nvSpPr>
        <p:spPr>
          <a:xfrm>
            <a:off x="393555" y="620392"/>
            <a:ext cx="2856201" cy="5504688"/>
          </a:xfrm>
        </p:spPr>
        <p:txBody>
          <a:bodyPr vert="horz" lIns="91440" tIns="45720" rIns="91440" bIns="45720" rtlCol="0" anchor="ctr">
            <a:normAutofit/>
          </a:bodyPr>
          <a:lstStyle/>
          <a:p>
            <a:r>
              <a:rPr lang="en-US" sz="5200" kern="1200">
                <a:solidFill>
                  <a:schemeClr val="bg1"/>
                </a:solidFill>
                <a:latin typeface="+mj-lt"/>
                <a:ea typeface="+mj-ea"/>
                <a:cs typeface="+mj-cs"/>
              </a:rPr>
              <a:t>Who should take this training </a:t>
            </a:r>
          </a:p>
        </p:txBody>
      </p:sp>
      <p:sp>
        <p:nvSpPr>
          <p:cNvPr id="3" name="Slide Number Placeholder 2">
            <a:extLst>
              <a:ext uri="{FF2B5EF4-FFF2-40B4-BE49-F238E27FC236}">
                <a16:creationId xmlns:a16="http://schemas.microsoft.com/office/drawing/2014/main" id="{D55E983D-BBBF-4C2B-983D-80756D23C157}"/>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defTabSz="914400">
              <a:spcAft>
                <a:spcPts val="450"/>
              </a:spcAft>
            </a:pPr>
            <a:fld id="{D57F1E4F-1CFF-5643-939E-217C01CDF565}" type="slidenum">
              <a:rPr lang="en-US"/>
              <a:pPr defTabSz="914400">
                <a:spcAft>
                  <a:spcPts val="450"/>
                </a:spcAft>
              </a:pPr>
              <a:t>2</a:t>
            </a:fld>
            <a:endParaRPr lang="en-US"/>
          </a:p>
        </p:txBody>
      </p:sp>
      <p:graphicFrame>
        <p:nvGraphicFramePr>
          <p:cNvPr id="4" name="Diagram 3">
            <a:extLst>
              <a:ext uri="{FF2B5EF4-FFF2-40B4-BE49-F238E27FC236}">
                <a16:creationId xmlns:a16="http://schemas.microsoft.com/office/drawing/2014/main" id="{76B46B8F-046F-466E-B2EF-360DBFFD01A4}"/>
              </a:ext>
            </a:extLst>
          </p:cNvPr>
          <p:cNvGraphicFramePr/>
          <p:nvPr>
            <p:extLst>
              <p:ext uri="{D42A27DB-BD31-4B8C-83A1-F6EECF244321}">
                <p14:modId xmlns:p14="http://schemas.microsoft.com/office/powerpoint/2010/main" val="2457079982"/>
              </p:ext>
            </p:extLst>
          </p:nvPr>
        </p:nvGraphicFramePr>
        <p:xfrm>
          <a:off x="4101291" y="620392"/>
          <a:ext cx="4697730" cy="5504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481201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DA1A2E9-63FE-408D-A803-8E306ECAB4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6543" y="450221"/>
            <a:ext cx="6748272" cy="3918123"/>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0404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A9F0D50-A0C5-4431-8790-2D30CC70D57B}"/>
              </a:ext>
            </a:extLst>
          </p:cNvPr>
          <p:cNvSpPr>
            <a:spLocks noGrp="1"/>
          </p:cNvSpPr>
          <p:nvPr>
            <p:ph type="ctrTitle"/>
          </p:nvPr>
        </p:nvSpPr>
        <p:spPr>
          <a:xfrm>
            <a:off x="825501" y="1111086"/>
            <a:ext cx="5767578" cy="2623885"/>
          </a:xfrm>
        </p:spPr>
        <p:txBody>
          <a:bodyPr anchor="ctr">
            <a:normAutofit/>
          </a:bodyPr>
          <a:lstStyle/>
          <a:p>
            <a:pPr lvl="0" algn="l"/>
            <a:r>
              <a:rPr lang="en-US" dirty="0">
                <a:solidFill>
                  <a:schemeClr val="bg1"/>
                </a:solidFill>
              </a:rPr>
              <a:t>Treatment Plan Verification  </a:t>
            </a:r>
          </a:p>
        </p:txBody>
      </p:sp>
      <p:sp>
        <p:nvSpPr>
          <p:cNvPr id="15" name="Rectangle 14">
            <a:extLst>
              <a:ext uri="{FF2B5EF4-FFF2-40B4-BE49-F238E27FC236}">
                <a16:creationId xmlns:a16="http://schemas.microsoft.com/office/drawing/2014/main" id="{927CAFC9-A675-4314-84EF-236FFA58A3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14508" y="2490532"/>
            <a:ext cx="1582948" cy="1877811"/>
          </a:xfrm>
          <a:prstGeom prst="rect">
            <a:avLst/>
          </a:prstGeom>
          <a:solidFill>
            <a:srgbClr val="7F7F7F">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FBE9F90C-C163-435B-9A68-D15C92D1CF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2900" y="4521269"/>
            <a:ext cx="8458200" cy="1877811"/>
          </a:xfrm>
          <a:prstGeom prst="rect">
            <a:avLst/>
          </a:prstGeom>
          <a:solidFill>
            <a:srgbClr val="7F7F7F">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1A882A9F-F4E9-4E23-8F0B-20B5DF42EA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14508" y="450221"/>
            <a:ext cx="1586592" cy="1890204"/>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 name="Slide Number Placeholder 2">
            <a:extLst>
              <a:ext uri="{FF2B5EF4-FFF2-40B4-BE49-F238E27FC236}">
                <a16:creationId xmlns:a16="http://schemas.microsoft.com/office/drawing/2014/main" id="{5D9A3AB5-6290-4A47-ABF4-A72B07641E0D}"/>
              </a:ext>
            </a:extLst>
          </p:cNvPr>
          <p:cNvSpPr>
            <a:spLocks noGrp="1"/>
          </p:cNvSpPr>
          <p:nvPr>
            <p:ph type="sldNum" sz="quarter" idx="12"/>
          </p:nvPr>
        </p:nvSpPr>
        <p:spPr>
          <a:xfrm>
            <a:off x="7455807" y="771953"/>
            <a:ext cx="1099459" cy="1234345"/>
          </a:xfrm>
        </p:spPr>
        <p:txBody>
          <a:bodyPr vert="horz" lIns="91440" tIns="45720" rIns="91440" bIns="45720" rtlCol="0" anchor="ctr">
            <a:normAutofit/>
          </a:bodyPr>
          <a:lstStyle/>
          <a:p>
            <a:pPr algn="ctr" defTabSz="914400">
              <a:spcAft>
                <a:spcPts val="600"/>
              </a:spcAft>
            </a:pPr>
            <a:r>
              <a:rPr lang="en-US" sz="3800" dirty="0">
                <a:solidFill>
                  <a:srgbClr val="FFFFFF"/>
                </a:solidFill>
              </a:rPr>
              <a:t>3</a:t>
            </a:r>
          </a:p>
        </p:txBody>
      </p:sp>
    </p:spTree>
    <p:extLst>
      <p:ext uri="{BB962C8B-B14F-4D97-AF65-F5344CB8AC3E}">
        <p14:creationId xmlns:p14="http://schemas.microsoft.com/office/powerpoint/2010/main" val="30567994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7B5F3D-1F3B-49B9-8D07-430B55E7BF8C}"/>
              </a:ext>
            </a:extLst>
          </p:cNvPr>
          <p:cNvSpPr>
            <a:spLocks noGrp="1"/>
          </p:cNvSpPr>
          <p:nvPr>
            <p:ph type="title"/>
          </p:nvPr>
        </p:nvSpPr>
        <p:spPr>
          <a:xfrm>
            <a:off x="720075" y="978102"/>
            <a:ext cx="7941325" cy="1062644"/>
          </a:xfrm>
        </p:spPr>
        <p:txBody>
          <a:bodyPr vert="horz" lIns="91440" tIns="45720" rIns="91440" bIns="45720" rtlCol="0" anchor="b">
            <a:normAutofit/>
          </a:bodyPr>
          <a:lstStyle/>
          <a:p>
            <a:r>
              <a:rPr lang="en-US" sz="3100" kern="1200" dirty="0">
                <a:solidFill>
                  <a:schemeClr val="tx1"/>
                </a:solidFill>
                <a:latin typeface="+mj-lt"/>
                <a:ea typeface="+mj-ea"/>
                <a:cs typeface="+mj-cs"/>
              </a:rPr>
              <a:t>A licensed pharmacist verifies all orders before administration of chemotherapy </a:t>
            </a:r>
          </a:p>
        </p:txBody>
      </p:sp>
      <p:cxnSp>
        <p:nvCxnSpPr>
          <p:cNvPr id="49" name="Straight Connector 48">
            <a:extLst>
              <a:ext uri="{FF2B5EF4-FFF2-40B4-BE49-F238E27FC236}">
                <a16:creationId xmlns:a16="http://schemas.microsoft.com/office/drawing/2014/main" id="{39B7FDC9-F0CE-43A7-9F2A-83DD09DC34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5718" y="2265037"/>
            <a:ext cx="7593759"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9577204B-00B5-4D36-A644-E79C6E28020D}"/>
              </a:ext>
            </a:extLst>
          </p:cNvPr>
          <p:cNvPicPr>
            <a:picLocks noChangeAspect="1"/>
          </p:cNvPicPr>
          <p:nvPr/>
        </p:nvPicPr>
        <p:blipFill rotWithShape="1">
          <a:blip r:embed="rId3">
            <a:extLst>
              <a:ext uri="{837473B0-CC2E-450A-ABE3-18F120FF3D39}">
                <a1611:picAttrSrcUrl xmlns:a1611="http://schemas.microsoft.com/office/drawing/2016/11/main" r:id="rId4"/>
              </a:ext>
            </a:extLst>
          </a:blip>
          <a:srcRect r="3336" b="-2"/>
          <a:stretch/>
        </p:blipFill>
        <p:spPr>
          <a:xfrm>
            <a:off x="293219" y="2811102"/>
            <a:ext cx="3253544" cy="2524421"/>
          </a:xfrm>
          <a:prstGeom prst="rect">
            <a:avLst/>
          </a:prstGeom>
        </p:spPr>
      </p:pic>
      <p:sp>
        <p:nvSpPr>
          <p:cNvPr id="4" name="Title 1">
            <a:extLst>
              <a:ext uri="{FF2B5EF4-FFF2-40B4-BE49-F238E27FC236}">
                <a16:creationId xmlns:a16="http://schemas.microsoft.com/office/drawing/2014/main" id="{F136F153-A19C-4266-8BFD-0206903DBA97}"/>
              </a:ext>
            </a:extLst>
          </p:cNvPr>
          <p:cNvSpPr txBox="1">
            <a:spLocks/>
          </p:cNvSpPr>
          <p:nvPr/>
        </p:nvSpPr>
        <p:spPr>
          <a:xfrm>
            <a:off x="3872401" y="2811102"/>
            <a:ext cx="5316649" cy="3215749"/>
          </a:xfrm>
          <a:prstGeom prst="rect">
            <a:avLst/>
          </a:prstGeom>
        </p:spPr>
        <p:txBody>
          <a:bodyPr vert="horz" lIns="91440" tIns="45720" rIns="91440" bIns="45720" rtlCol="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3200" dirty="0">
                <a:ea typeface="+mn-ea"/>
                <a:cs typeface="+mn-cs"/>
              </a:rPr>
              <a:t>A second person – a practitioner or other personnel approved to prepare or administer chemotherapy- performs three independent verifications</a:t>
            </a:r>
          </a:p>
        </p:txBody>
      </p:sp>
      <p:sp>
        <p:nvSpPr>
          <p:cNvPr id="3" name="Slide Number Placeholder 2">
            <a:extLst>
              <a:ext uri="{FF2B5EF4-FFF2-40B4-BE49-F238E27FC236}">
                <a16:creationId xmlns:a16="http://schemas.microsoft.com/office/drawing/2014/main" id="{AF6CEA2C-D741-4DC4-A60D-E940555BD095}"/>
              </a:ext>
            </a:extLst>
          </p:cNvPr>
          <p:cNvSpPr>
            <a:spLocks noGrp="1"/>
          </p:cNvSpPr>
          <p:nvPr>
            <p:ph type="sldNum" sz="quarter" idx="12"/>
          </p:nvPr>
        </p:nvSpPr>
        <p:spPr>
          <a:xfrm>
            <a:off x="7748177" y="6217920"/>
            <a:ext cx="685800" cy="365125"/>
          </a:xfrm>
        </p:spPr>
        <p:txBody>
          <a:bodyPr vert="horz" lIns="91440" tIns="45720" rIns="91440" bIns="45720" rtlCol="0" anchor="ctr">
            <a:normAutofit/>
          </a:bodyPr>
          <a:lstStyle/>
          <a:p>
            <a:pPr defTabSz="914400">
              <a:spcAft>
                <a:spcPts val="600"/>
              </a:spcAft>
              <a:defRPr/>
            </a:pPr>
            <a:fld id="{D57F1E4F-1CFF-5643-939E-217C01CDF565}" type="slidenum">
              <a:rPr lang="en-US">
                <a:solidFill>
                  <a:prstClr val="black">
                    <a:lumMod val="50000"/>
                    <a:lumOff val="50000"/>
                  </a:prstClr>
                </a:solidFill>
              </a:rPr>
              <a:pPr defTabSz="914400">
                <a:spcAft>
                  <a:spcPts val="600"/>
                </a:spcAft>
                <a:defRPr/>
              </a:pPr>
              <a:t>21</a:t>
            </a:fld>
            <a:endParaRPr lang="en-US" dirty="0">
              <a:solidFill>
                <a:prstClr val="black">
                  <a:lumMod val="50000"/>
                  <a:lumOff val="50000"/>
                </a:prstClr>
              </a:solidFill>
            </a:endParaRPr>
          </a:p>
        </p:txBody>
      </p:sp>
      <p:sp>
        <p:nvSpPr>
          <p:cNvPr id="15" name="TextBox 14">
            <a:extLst>
              <a:ext uri="{FF2B5EF4-FFF2-40B4-BE49-F238E27FC236}">
                <a16:creationId xmlns:a16="http://schemas.microsoft.com/office/drawing/2014/main" id="{27F6BACE-94DF-4D7E-A15D-C7DDD06F051C}"/>
              </a:ext>
            </a:extLst>
          </p:cNvPr>
          <p:cNvSpPr txBox="1"/>
          <p:nvPr/>
        </p:nvSpPr>
        <p:spPr>
          <a:xfrm>
            <a:off x="0" y="6483017"/>
            <a:ext cx="2307042" cy="200055"/>
          </a:xfrm>
          <a:prstGeom prst="rect">
            <a:avLst/>
          </a:prstGeom>
          <a:solidFill>
            <a:schemeClr val="bg1"/>
          </a:solidFill>
        </p:spPr>
        <p:txBody>
          <a:bodyPr wrap="none" rtlCol="0">
            <a:spAutoFit/>
          </a:bodyPr>
          <a:lstStyle/>
          <a:p>
            <a:pPr algn="r">
              <a:spcAft>
                <a:spcPts val="600"/>
              </a:spcAft>
            </a:pPr>
            <a:r>
              <a:rPr lang="en-US" sz="700" dirty="0">
                <a:hlinkClick r:id="rId4" tooltip="https://kenscourses.com/tc101fall2016/syndicated/verification-and-validation-2/">
                  <a:extLst>
                    <a:ext uri="{A12FA001-AC4F-418D-AE19-62706E023703}">
                      <ahyp:hlinkClr xmlns:ahyp="http://schemas.microsoft.com/office/drawing/2018/hyperlinkcolor" val="tx"/>
                    </a:ext>
                  </a:extLst>
                </a:hlinkClick>
              </a:rPr>
              <a:t>This Photo</a:t>
            </a:r>
            <a:r>
              <a:rPr lang="en-US" sz="700" dirty="0"/>
              <a:t> by Unknown Author is licensed under </a:t>
            </a:r>
            <a:r>
              <a:rPr lang="en-US" sz="700" dirty="0">
                <a:hlinkClick r:id="rId5" tooltip="https://creativecommons.org/licenses/by-sa/3.0/">
                  <a:extLst>
                    <a:ext uri="{A12FA001-AC4F-418D-AE19-62706E023703}">
                      <ahyp:hlinkClr xmlns:ahyp="http://schemas.microsoft.com/office/drawing/2018/hyperlinkcolor" val="tx"/>
                    </a:ext>
                  </a:extLst>
                </a:hlinkClick>
              </a:rPr>
              <a:t>CC BY-SA</a:t>
            </a:r>
            <a:endParaRPr lang="en-US" sz="700" dirty="0"/>
          </a:p>
        </p:txBody>
      </p:sp>
      <p:sp>
        <p:nvSpPr>
          <p:cNvPr id="9" name="Footer Placeholder 5">
            <a:extLst>
              <a:ext uri="{FF2B5EF4-FFF2-40B4-BE49-F238E27FC236}">
                <a16:creationId xmlns:a16="http://schemas.microsoft.com/office/drawing/2014/main" id="{115D2BC5-69FE-448F-AC93-E9B27C46CEFD}"/>
              </a:ext>
            </a:extLst>
          </p:cNvPr>
          <p:cNvSpPr>
            <a:spLocks noGrp="1"/>
          </p:cNvSpPr>
          <p:nvPr>
            <p:ph type="ftr" sz="quarter" idx="11"/>
          </p:nvPr>
        </p:nvSpPr>
        <p:spPr>
          <a:xfrm>
            <a:off x="50800" y="6226070"/>
            <a:ext cx="3067565" cy="348823"/>
          </a:xfrm>
        </p:spPr>
        <p:txBody>
          <a:bodyPr vert="horz" lIns="91440" tIns="45720" rIns="91440" bIns="45720" rtlCol="0" anchor="ctr">
            <a:normAutofit/>
          </a:bodyPr>
          <a:lstStyle/>
          <a:p>
            <a:pPr algn="l" defTabSz="914400">
              <a:spcAft>
                <a:spcPts val="600"/>
              </a:spcAft>
              <a:defRPr/>
            </a:pPr>
            <a:r>
              <a:rPr lang="en-US" i="1" dirty="0">
                <a:solidFill>
                  <a:schemeClr val="bg1">
                    <a:lumMod val="50000"/>
                  </a:schemeClr>
                </a:solidFill>
              </a:rPr>
              <a:t>Reference </a:t>
            </a:r>
            <a:r>
              <a:rPr lang="en-US" i="1" dirty="0">
                <a:solidFill>
                  <a:schemeClr val="bg1">
                    <a:lumMod val="50000"/>
                  </a:schemeClr>
                </a:solidFill>
                <a:latin typeface="Calibri" panose="020F0502020204030204"/>
              </a:rPr>
              <a:t>3</a:t>
            </a:r>
            <a:endParaRPr lang="en-US" i="1" kern="1200" dirty="0">
              <a:solidFill>
                <a:schemeClr val="bg1">
                  <a:lumMod val="50000"/>
                </a:schemeClr>
              </a:solidFill>
              <a:latin typeface="Calibri" panose="020F0502020204030204"/>
            </a:endParaRPr>
          </a:p>
        </p:txBody>
      </p:sp>
    </p:spTree>
    <p:extLst>
      <p:ext uri="{BB962C8B-B14F-4D97-AF65-F5344CB8AC3E}">
        <p14:creationId xmlns:p14="http://schemas.microsoft.com/office/powerpoint/2010/main" val="18677104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68AE8-6E87-4062-87FA-4E12394E3925}"/>
              </a:ext>
            </a:extLst>
          </p:cNvPr>
          <p:cNvSpPr>
            <a:spLocks noGrp="1"/>
          </p:cNvSpPr>
          <p:nvPr>
            <p:ph type="title"/>
          </p:nvPr>
        </p:nvSpPr>
        <p:spPr>
          <a:xfrm>
            <a:off x="628650" y="365125"/>
            <a:ext cx="7886700" cy="1325563"/>
          </a:xfrm>
        </p:spPr>
        <p:txBody>
          <a:bodyPr vert="horz" lIns="91440" tIns="45720" rIns="91440" bIns="45720" rtlCol="0" anchor="ctr">
            <a:normAutofit/>
          </a:bodyPr>
          <a:lstStyle/>
          <a:p>
            <a:r>
              <a:rPr lang="en-US" b="1" kern="1200" dirty="0">
                <a:solidFill>
                  <a:schemeClr val="tx1"/>
                </a:solidFill>
                <a:latin typeface="+mj-lt"/>
                <a:ea typeface="+mj-ea"/>
                <a:cs typeface="+mj-cs"/>
              </a:rPr>
              <a:t>Before preparation</a:t>
            </a:r>
            <a:r>
              <a:rPr lang="en-US" kern="1200" dirty="0">
                <a:solidFill>
                  <a:schemeClr val="tx1"/>
                </a:solidFill>
                <a:latin typeface="+mj-lt"/>
                <a:ea typeface="+mj-ea"/>
                <a:cs typeface="+mj-cs"/>
              </a:rPr>
              <a:t>, a second person verifies:</a:t>
            </a:r>
          </a:p>
        </p:txBody>
      </p:sp>
      <p:sp>
        <p:nvSpPr>
          <p:cNvPr id="3" name="Slide Number Placeholder 2">
            <a:extLst>
              <a:ext uri="{FF2B5EF4-FFF2-40B4-BE49-F238E27FC236}">
                <a16:creationId xmlns:a16="http://schemas.microsoft.com/office/drawing/2014/main" id="{16CDACC9-9CAF-447C-8A69-E5DC352D4AA3}"/>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defTabSz="914400">
              <a:spcAft>
                <a:spcPts val="600"/>
              </a:spcAft>
            </a:pPr>
            <a:fld id="{D57F1E4F-1CFF-5643-939E-217C01CDF565}" type="slidenum">
              <a:rPr lang="en-US" smtClean="0"/>
              <a:pPr defTabSz="914400">
                <a:spcAft>
                  <a:spcPts val="600"/>
                </a:spcAft>
              </a:pPr>
              <a:t>22</a:t>
            </a:fld>
            <a:endParaRPr lang="en-US"/>
          </a:p>
        </p:txBody>
      </p:sp>
      <p:graphicFrame>
        <p:nvGraphicFramePr>
          <p:cNvPr id="4" name="Diagram 3">
            <a:extLst>
              <a:ext uri="{FF2B5EF4-FFF2-40B4-BE49-F238E27FC236}">
                <a16:creationId xmlns:a16="http://schemas.microsoft.com/office/drawing/2014/main" id="{5CCA5A17-B6D3-4DBB-9E36-B00BBFF38BD6}"/>
              </a:ext>
            </a:extLst>
          </p:cNvPr>
          <p:cNvGraphicFramePr/>
          <p:nvPr>
            <p:extLst>
              <p:ext uri="{D42A27DB-BD31-4B8C-83A1-F6EECF244321}">
                <p14:modId xmlns:p14="http://schemas.microsoft.com/office/powerpoint/2010/main" val="608223333"/>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Footer Placeholder 5">
            <a:extLst>
              <a:ext uri="{FF2B5EF4-FFF2-40B4-BE49-F238E27FC236}">
                <a16:creationId xmlns:a16="http://schemas.microsoft.com/office/drawing/2014/main" id="{671A4347-C985-4C5B-89F4-815F15777DF5}"/>
              </a:ext>
            </a:extLst>
          </p:cNvPr>
          <p:cNvSpPr>
            <a:spLocks noGrp="1"/>
          </p:cNvSpPr>
          <p:nvPr>
            <p:ph type="ftr" sz="quarter" idx="11"/>
          </p:nvPr>
        </p:nvSpPr>
        <p:spPr>
          <a:xfrm>
            <a:off x="-1" y="6481468"/>
            <a:ext cx="3067565" cy="348823"/>
          </a:xfrm>
        </p:spPr>
        <p:txBody>
          <a:bodyPr vert="horz" lIns="91440" tIns="45720" rIns="91440" bIns="45720" rtlCol="0" anchor="ctr">
            <a:normAutofit/>
          </a:bodyPr>
          <a:lstStyle/>
          <a:p>
            <a:pPr algn="l" defTabSz="914400">
              <a:spcAft>
                <a:spcPts val="600"/>
              </a:spcAft>
              <a:defRPr/>
            </a:pPr>
            <a:r>
              <a:rPr lang="en-US" i="1" dirty="0">
                <a:solidFill>
                  <a:schemeClr val="bg1">
                    <a:lumMod val="50000"/>
                  </a:schemeClr>
                </a:solidFill>
              </a:rPr>
              <a:t>Reference </a:t>
            </a:r>
            <a:r>
              <a:rPr lang="en-US" i="1" dirty="0">
                <a:solidFill>
                  <a:schemeClr val="bg1">
                    <a:lumMod val="50000"/>
                  </a:schemeClr>
                </a:solidFill>
                <a:latin typeface="Calibri" panose="020F0502020204030204"/>
              </a:rPr>
              <a:t>3</a:t>
            </a:r>
            <a:endParaRPr lang="en-US" i="1" kern="1200" dirty="0">
              <a:solidFill>
                <a:schemeClr val="bg1">
                  <a:lumMod val="50000"/>
                </a:schemeClr>
              </a:solidFill>
              <a:latin typeface="Calibri" panose="020F0502020204030204"/>
            </a:endParaRPr>
          </a:p>
        </p:txBody>
      </p:sp>
    </p:spTree>
    <p:extLst>
      <p:ext uri="{BB962C8B-B14F-4D97-AF65-F5344CB8AC3E}">
        <p14:creationId xmlns:p14="http://schemas.microsoft.com/office/powerpoint/2010/main" val="2479142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0DA3ED-CC1B-466A-8684-28357D898C79}"/>
              </a:ext>
            </a:extLst>
          </p:cNvPr>
          <p:cNvSpPr>
            <a:spLocks noGrp="1"/>
          </p:cNvSpPr>
          <p:nvPr>
            <p:ph type="title"/>
          </p:nvPr>
        </p:nvSpPr>
        <p:spPr>
          <a:xfrm>
            <a:off x="430643" y="-100044"/>
            <a:ext cx="2752133" cy="5504688"/>
          </a:xfrm>
        </p:spPr>
        <p:txBody>
          <a:bodyPr vert="horz" lIns="91440" tIns="45720" rIns="91440" bIns="45720" rtlCol="0" anchor="ctr">
            <a:normAutofit/>
          </a:bodyPr>
          <a:lstStyle/>
          <a:p>
            <a:r>
              <a:rPr lang="en-US" sz="4000" b="1" kern="1200" dirty="0">
                <a:solidFill>
                  <a:schemeClr val="tx1"/>
                </a:solidFill>
                <a:latin typeface="+mj-lt"/>
                <a:ea typeface="+mj-ea"/>
                <a:cs typeface="+mj-cs"/>
              </a:rPr>
              <a:t>Upon preparation</a:t>
            </a:r>
            <a:r>
              <a:rPr lang="en-US" sz="4000" kern="1200" dirty="0">
                <a:solidFill>
                  <a:schemeClr val="tx1"/>
                </a:solidFill>
                <a:latin typeface="+mj-lt"/>
                <a:ea typeface="+mj-ea"/>
                <a:cs typeface="+mj-cs"/>
              </a:rPr>
              <a:t>, a second person verifies:</a:t>
            </a:r>
          </a:p>
        </p:txBody>
      </p:sp>
      <p:sp>
        <p:nvSpPr>
          <p:cNvPr id="3" name="Slide Number Placeholder 2">
            <a:extLst>
              <a:ext uri="{FF2B5EF4-FFF2-40B4-BE49-F238E27FC236}">
                <a16:creationId xmlns:a16="http://schemas.microsoft.com/office/drawing/2014/main" id="{77DE81C6-2B99-4058-B675-8269BD8D93CA}"/>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defTabSz="914400">
              <a:spcAft>
                <a:spcPts val="600"/>
              </a:spcAft>
            </a:pPr>
            <a:fld id="{D57F1E4F-1CFF-5643-939E-217C01CDF565}" type="slidenum">
              <a:rPr lang="en-US" smtClean="0"/>
              <a:pPr defTabSz="914400">
                <a:spcAft>
                  <a:spcPts val="600"/>
                </a:spcAft>
              </a:pPr>
              <a:t>23</a:t>
            </a:fld>
            <a:endParaRPr lang="en-US"/>
          </a:p>
        </p:txBody>
      </p:sp>
      <p:graphicFrame>
        <p:nvGraphicFramePr>
          <p:cNvPr id="4" name="Diagram 3">
            <a:extLst>
              <a:ext uri="{FF2B5EF4-FFF2-40B4-BE49-F238E27FC236}">
                <a16:creationId xmlns:a16="http://schemas.microsoft.com/office/drawing/2014/main" id="{70EE0263-5AE8-46E8-9A8F-29F351543909}"/>
              </a:ext>
            </a:extLst>
          </p:cNvPr>
          <p:cNvGraphicFramePr/>
          <p:nvPr>
            <p:extLst>
              <p:ext uri="{D42A27DB-BD31-4B8C-83A1-F6EECF244321}">
                <p14:modId xmlns:p14="http://schemas.microsoft.com/office/powerpoint/2010/main" val="2069041848"/>
              </p:ext>
            </p:extLst>
          </p:nvPr>
        </p:nvGraphicFramePr>
        <p:xfrm>
          <a:off x="3819906" y="620392"/>
          <a:ext cx="4697730" cy="5504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60CCBD43-D792-4AA7-8E63-657F61C29A8B}"/>
              </a:ext>
            </a:extLst>
          </p:cNvPr>
          <p:cNvPicPr>
            <a:picLocks noChangeAspect="1"/>
          </p:cNvPicPr>
          <p:nvPr/>
        </p:nvPicPr>
        <p:blipFill>
          <a:blip r:embed="rId8">
            <a:extLst>
              <a:ext uri="{837473B0-CC2E-450A-ABE3-18F120FF3D39}">
                <a1611:picAttrSrcUrl xmlns:a1611="http://schemas.microsoft.com/office/drawing/2016/11/main" r:id="rId9"/>
              </a:ext>
            </a:extLst>
          </a:blip>
          <a:stretch>
            <a:fillRect/>
          </a:stretch>
        </p:blipFill>
        <p:spPr>
          <a:xfrm flipH="1">
            <a:off x="209113" y="4158847"/>
            <a:ext cx="2973664" cy="1969366"/>
          </a:xfrm>
          <a:prstGeom prst="rect">
            <a:avLst/>
          </a:prstGeom>
        </p:spPr>
      </p:pic>
      <p:sp>
        <p:nvSpPr>
          <p:cNvPr id="7" name="TextBox 6">
            <a:extLst>
              <a:ext uri="{FF2B5EF4-FFF2-40B4-BE49-F238E27FC236}">
                <a16:creationId xmlns:a16="http://schemas.microsoft.com/office/drawing/2014/main" id="{919185F0-4AEF-40D8-AF55-E10DA05EC090}"/>
              </a:ext>
            </a:extLst>
          </p:cNvPr>
          <p:cNvSpPr txBox="1"/>
          <p:nvPr/>
        </p:nvSpPr>
        <p:spPr>
          <a:xfrm>
            <a:off x="246728" y="6125518"/>
            <a:ext cx="3389168" cy="230832"/>
          </a:xfrm>
          <a:prstGeom prst="rect">
            <a:avLst/>
          </a:prstGeom>
          <a:noFill/>
        </p:spPr>
        <p:txBody>
          <a:bodyPr wrap="square" rtlCol="0">
            <a:spAutoFit/>
          </a:bodyPr>
          <a:lstStyle/>
          <a:p>
            <a:r>
              <a:rPr lang="en-US" sz="900" dirty="0">
                <a:hlinkClick r:id="rId9" tooltip="https://www.bigclassaction.com/lawsuit/steroid-injections-infections-tennessee-compounding.php"/>
              </a:rPr>
              <a:t>This Photo</a:t>
            </a:r>
            <a:r>
              <a:rPr lang="en-US" sz="900" dirty="0"/>
              <a:t> by Unknown Author is licensed under </a:t>
            </a:r>
            <a:r>
              <a:rPr lang="en-US" sz="900" dirty="0">
                <a:hlinkClick r:id="rId10" tooltip="https://creativecommons.org/licenses/by-nd/3.0/"/>
              </a:rPr>
              <a:t>CC BY-ND</a:t>
            </a:r>
            <a:endParaRPr lang="en-US" sz="900" dirty="0"/>
          </a:p>
        </p:txBody>
      </p:sp>
      <p:sp>
        <p:nvSpPr>
          <p:cNvPr id="9" name="Footer Placeholder 5">
            <a:extLst>
              <a:ext uri="{FF2B5EF4-FFF2-40B4-BE49-F238E27FC236}">
                <a16:creationId xmlns:a16="http://schemas.microsoft.com/office/drawing/2014/main" id="{34C911F7-BE66-4BF7-9287-5AD38128CD81}"/>
              </a:ext>
            </a:extLst>
          </p:cNvPr>
          <p:cNvSpPr>
            <a:spLocks noGrp="1"/>
          </p:cNvSpPr>
          <p:nvPr>
            <p:ph type="ftr" sz="quarter" idx="11"/>
          </p:nvPr>
        </p:nvSpPr>
        <p:spPr>
          <a:xfrm>
            <a:off x="114300" y="6364500"/>
            <a:ext cx="3067565" cy="348823"/>
          </a:xfrm>
        </p:spPr>
        <p:txBody>
          <a:bodyPr vert="horz" lIns="91440" tIns="45720" rIns="91440" bIns="45720" rtlCol="0" anchor="ctr">
            <a:normAutofit/>
          </a:bodyPr>
          <a:lstStyle/>
          <a:p>
            <a:pPr algn="l" defTabSz="914400">
              <a:spcAft>
                <a:spcPts val="600"/>
              </a:spcAft>
              <a:defRPr/>
            </a:pPr>
            <a:r>
              <a:rPr lang="en-US" i="1" dirty="0">
                <a:solidFill>
                  <a:schemeClr val="bg1">
                    <a:lumMod val="50000"/>
                  </a:schemeClr>
                </a:solidFill>
              </a:rPr>
              <a:t>Reference </a:t>
            </a:r>
            <a:r>
              <a:rPr lang="en-US" i="1" dirty="0">
                <a:solidFill>
                  <a:schemeClr val="bg1">
                    <a:lumMod val="50000"/>
                  </a:schemeClr>
                </a:solidFill>
                <a:latin typeface="Calibri" panose="020F0502020204030204"/>
              </a:rPr>
              <a:t>3</a:t>
            </a:r>
            <a:endParaRPr lang="en-US" i="1" kern="1200" dirty="0">
              <a:solidFill>
                <a:schemeClr val="bg1">
                  <a:lumMod val="50000"/>
                </a:schemeClr>
              </a:solidFill>
              <a:latin typeface="Calibri" panose="020F0502020204030204"/>
            </a:endParaRPr>
          </a:p>
        </p:txBody>
      </p:sp>
    </p:spTree>
    <p:extLst>
      <p:ext uri="{BB962C8B-B14F-4D97-AF65-F5344CB8AC3E}">
        <p14:creationId xmlns:p14="http://schemas.microsoft.com/office/powerpoint/2010/main" val="29931842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095E159E-93CC-4F4E-854F-A73189132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3CD1EA40-7116-4FCB-9369-70F29FAA91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949071" cy="323398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40F3DFF-0E0D-4011-A8C8-99B023DFDBFB}"/>
              </a:ext>
            </a:extLst>
          </p:cNvPr>
          <p:cNvSpPr>
            <a:spLocks noGrp="1"/>
          </p:cNvSpPr>
          <p:nvPr>
            <p:ph type="title"/>
          </p:nvPr>
        </p:nvSpPr>
        <p:spPr>
          <a:xfrm>
            <a:off x="541113" y="679927"/>
            <a:ext cx="4407958" cy="2270664"/>
          </a:xfrm>
        </p:spPr>
        <p:txBody>
          <a:bodyPr vert="horz" lIns="91440" tIns="45720" rIns="91440" bIns="45720" rtlCol="0" anchor="ctr">
            <a:normAutofit/>
          </a:bodyPr>
          <a:lstStyle/>
          <a:p>
            <a:r>
              <a:rPr lang="en-US" sz="2400" b="1" dirty="0"/>
              <a:t>Before each chemotherapy administration, at least two practitioners verify and document the accuracy of the following elements: </a:t>
            </a:r>
          </a:p>
        </p:txBody>
      </p:sp>
      <p:sp>
        <p:nvSpPr>
          <p:cNvPr id="59" name="Rectangle 58">
            <a:extLst>
              <a:ext uri="{FF2B5EF4-FFF2-40B4-BE49-F238E27FC236}">
                <a16:creationId xmlns:a16="http://schemas.microsoft.com/office/drawing/2014/main" id="{BF647E38-F93D-4661-8D77-CE13EEB65B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55228" cy="323398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1" name="Group 60">
            <a:extLst>
              <a:ext uri="{FF2B5EF4-FFF2-40B4-BE49-F238E27FC236}">
                <a16:creationId xmlns:a16="http://schemas.microsoft.com/office/drawing/2014/main" id="{8224D79E-4C7E-4A03-BC98-C11627ED478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91533" y="73152"/>
            <a:ext cx="884223" cy="232963"/>
            <a:chOff x="7763256" y="73152"/>
            <a:chExt cx="1178966" cy="232963"/>
          </a:xfrm>
        </p:grpSpPr>
        <p:sp>
          <p:nvSpPr>
            <p:cNvPr id="62" name="Rectangle 64">
              <a:extLst>
                <a:ext uri="{FF2B5EF4-FFF2-40B4-BE49-F238E27FC236}">
                  <a16:creationId xmlns:a16="http://schemas.microsoft.com/office/drawing/2014/main" id="{84226CB9-AAE1-46B6-9936-1C5F161267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6307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6">
              <a:extLst>
                <a:ext uri="{FF2B5EF4-FFF2-40B4-BE49-F238E27FC236}">
                  <a16:creationId xmlns:a16="http://schemas.microsoft.com/office/drawing/2014/main" id="{8D742D28-AF83-4049-B1E5-3B8C63FC7F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6307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4">
              <a:extLst>
                <a:ext uri="{FF2B5EF4-FFF2-40B4-BE49-F238E27FC236}">
                  <a16:creationId xmlns:a16="http://schemas.microsoft.com/office/drawing/2014/main" id="{92B66613-362C-4881-A297-73A6D98629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38122"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6">
              <a:extLst>
                <a:ext uri="{FF2B5EF4-FFF2-40B4-BE49-F238E27FC236}">
                  <a16:creationId xmlns:a16="http://schemas.microsoft.com/office/drawing/2014/main" id="{C095AE55-BD70-4677-8988-688DFA3A5E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38122"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4">
              <a:extLst>
                <a:ext uri="{FF2B5EF4-FFF2-40B4-BE49-F238E27FC236}">
                  <a16:creationId xmlns:a16="http://schemas.microsoft.com/office/drawing/2014/main" id="{53FC3E90-8A63-4152-92ED-8196DCBEB1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1316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extLst>
                <a:ext uri="{FF2B5EF4-FFF2-40B4-BE49-F238E27FC236}">
                  <a16:creationId xmlns:a16="http://schemas.microsoft.com/office/drawing/2014/main" id="{09E194FA-170D-410B-980F-656A0C00DC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1316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4">
              <a:extLst>
                <a:ext uri="{FF2B5EF4-FFF2-40B4-BE49-F238E27FC236}">
                  <a16:creationId xmlns:a16="http://schemas.microsoft.com/office/drawing/2014/main" id="{6C46A6E9-2503-4458-B643-A704F1D4B9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88211"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6">
              <a:extLst>
                <a:ext uri="{FF2B5EF4-FFF2-40B4-BE49-F238E27FC236}">
                  <a16:creationId xmlns:a16="http://schemas.microsoft.com/office/drawing/2014/main" id="{90039F9D-222F-4D8E-B502-543BEEFCFC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88211"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4">
              <a:extLst>
                <a:ext uri="{FF2B5EF4-FFF2-40B4-BE49-F238E27FC236}">
                  <a16:creationId xmlns:a16="http://schemas.microsoft.com/office/drawing/2014/main" id="{1543C8F8-F06A-4F56-A1C8-380B309B95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3256"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66">
              <a:extLst>
                <a:ext uri="{FF2B5EF4-FFF2-40B4-BE49-F238E27FC236}">
                  <a16:creationId xmlns:a16="http://schemas.microsoft.com/office/drawing/2014/main" id="{6E87739D-1D42-42FA-9790-B7DF61CBF1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3256"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64">
              <a:extLst>
                <a:ext uri="{FF2B5EF4-FFF2-40B4-BE49-F238E27FC236}">
                  <a16:creationId xmlns:a16="http://schemas.microsoft.com/office/drawing/2014/main" id="{05029ACE-6799-4197-873B-B5F61B9655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8785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66">
              <a:extLst>
                <a:ext uri="{FF2B5EF4-FFF2-40B4-BE49-F238E27FC236}">
                  <a16:creationId xmlns:a16="http://schemas.microsoft.com/office/drawing/2014/main" id="{D9A3E88D-C7C3-4426-8069-D642CD117A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8785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64">
              <a:extLst>
                <a:ext uri="{FF2B5EF4-FFF2-40B4-BE49-F238E27FC236}">
                  <a16:creationId xmlns:a16="http://schemas.microsoft.com/office/drawing/2014/main" id="{2125D27B-B124-4B5D-9CC1-169BF2A990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2899"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66">
              <a:extLst>
                <a:ext uri="{FF2B5EF4-FFF2-40B4-BE49-F238E27FC236}">
                  <a16:creationId xmlns:a16="http://schemas.microsoft.com/office/drawing/2014/main" id="{E087664C-11B9-4631-ABF5-940AE79E7A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2899"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64">
              <a:extLst>
                <a:ext uri="{FF2B5EF4-FFF2-40B4-BE49-F238E27FC236}">
                  <a16:creationId xmlns:a16="http://schemas.microsoft.com/office/drawing/2014/main" id="{C6EE431E-21F6-422E-94B7-5CD5980E49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3794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66">
              <a:extLst>
                <a:ext uri="{FF2B5EF4-FFF2-40B4-BE49-F238E27FC236}">
                  <a16:creationId xmlns:a16="http://schemas.microsoft.com/office/drawing/2014/main" id="{D7A3CEC9-DFB6-43FE-9CC5-DDA19B5A33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3794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64">
              <a:extLst>
                <a:ext uri="{FF2B5EF4-FFF2-40B4-BE49-F238E27FC236}">
                  <a16:creationId xmlns:a16="http://schemas.microsoft.com/office/drawing/2014/main" id="{C79ADC73-1C5F-4F12-A3A1-C0BCE82A22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512988"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66">
              <a:extLst>
                <a:ext uri="{FF2B5EF4-FFF2-40B4-BE49-F238E27FC236}">
                  <a16:creationId xmlns:a16="http://schemas.microsoft.com/office/drawing/2014/main" id="{C20130EC-78F4-42AA-9E20-2D0F481F55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512988"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64">
              <a:extLst>
                <a:ext uri="{FF2B5EF4-FFF2-40B4-BE49-F238E27FC236}">
                  <a16:creationId xmlns:a16="http://schemas.microsoft.com/office/drawing/2014/main" id="{6353D739-20D4-4D5A-9A57-707C5AD88D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8033"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66">
              <a:extLst>
                <a:ext uri="{FF2B5EF4-FFF2-40B4-BE49-F238E27FC236}">
                  <a16:creationId xmlns:a16="http://schemas.microsoft.com/office/drawing/2014/main" id="{348A8E3F-A128-4F3D-926C-77185809E8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8033"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9" name="Picture 8" descr="A picture containing table, clock&#10;&#10;Description automatically generated">
            <a:extLst>
              <a:ext uri="{FF2B5EF4-FFF2-40B4-BE49-F238E27FC236}">
                <a16:creationId xmlns:a16="http://schemas.microsoft.com/office/drawing/2014/main" id="{F38E63B8-BF81-4048-9F72-C16759B1A090}"/>
              </a:ext>
            </a:extLst>
          </p:cNvPr>
          <p:cNvPicPr>
            <a:picLocks noChangeAspect="1"/>
          </p:cNvPicPr>
          <p:nvPr/>
        </p:nvPicPr>
        <p:blipFill rotWithShape="1">
          <a:blip r:embed="rId3">
            <a:extLst>
              <a:ext uri="{837473B0-CC2E-450A-ABE3-18F120FF3D39}">
                <a1611:picAttrSrcUrl xmlns:a1611="http://schemas.microsoft.com/office/drawing/2016/11/main" r:id="rId4"/>
              </a:ext>
            </a:extLst>
          </a:blip>
          <a:srcRect l="5890" r="16714" b="-2"/>
          <a:stretch/>
        </p:blipFill>
        <p:spPr>
          <a:xfrm>
            <a:off x="4954982" y="10"/>
            <a:ext cx="4189018" cy="3233973"/>
          </a:xfrm>
          <a:prstGeom prst="rect">
            <a:avLst/>
          </a:prstGeom>
        </p:spPr>
      </p:pic>
      <p:sp>
        <p:nvSpPr>
          <p:cNvPr id="83" name="Rectangle 82">
            <a:extLst>
              <a:ext uri="{FF2B5EF4-FFF2-40B4-BE49-F238E27FC236}">
                <a16:creationId xmlns:a16="http://schemas.microsoft.com/office/drawing/2014/main" id="{D6C80E47-971C-437F-B030-191115B01D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233982"/>
            <a:ext cx="455228" cy="36240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2">
            <a:extLst>
              <a:ext uri="{FF2B5EF4-FFF2-40B4-BE49-F238E27FC236}">
                <a16:creationId xmlns:a16="http://schemas.microsoft.com/office/drawing/2014/main" id="{C52B9038-FB5E-4226-B6A5-B0C7ECB884DF}"/>
              </a:ext>
            </a:extLst>
          </p:cNvPr>
          <p:cNvSpPr>
            <a:spLocks noGrp="1"/>
          </p:cNvSpPr>
          <p:nvPr>
            <p:ph type="sldNum" sz="quarter" idx="12"/>
          </p:nvPr>
        </p:nvSpPr>
        <p:spPr>
          <a:xfrm>
            <a:off x="8628507" y="6400123"/>
            <a:ext cx="342900" cy="365760"/>
          </a:xfrm>
        </p:spPr>
        <p:txBody>
          <a:bodyPr vert="horz" lIns="91440" tIns="45720" rIns="91440" bIns="45720" rtlCol="0" anchor="ctr">
            <a:normAutofit/>
          </a:bodyPr>
          <a:lstStyle/>
          <a:p>
            <a:pPr algn="ctr" defTabSz="914400">
              <a:spcAft>
                <a:spcPts val="600"/>
              </a:spcAft>
              <a:defRPr/>
            </a:pPr>
            <a:fld id="{D57F1E4F-1CFF-5643-939E-217C01CDF565}" type="slidenum">
              <a:rPr lang="en-US">
                <a:solidFill>
                  <a:schemeClr val="bg1">
                    <a:lumMod val="50000"/>
                  </a:schemeClr>
                </a:solidFill>
                <a:latin typeface="Calibri" panose="020F0502020204030204"/>
              </a:rPr>
              <a:pPr algn="ctr" defTabSz="914400">
                <a:spcAft>
                  <a:spcPts val="600"/>
                </a:spcAft>
                <a:defRPr/>
              </a:pPr>
              <a:t>24</a:t>
            </a:fld>
            <a:endParaRPr lang="en-US">
              <a:solidFill>
                <a:schemeClr val="bg1">
                  <a:lumMod val="50000"/>
                </a:schemeClr>
              </a:solidFill>
              <a:latin typeface="Calibri" panose="020F0502020204030204"/>
            </a:endParaRPr>
          </a:p>
        </p:txBody>
      </p:sp>
      <p:sp>
        <p:nvSpPr>
          <p:cNvPr id="4" name="Title 1">
            <a:extLst>
              <a:ext uri="{FF2B5EF4-FFF2-40B4-BE49-F238E27FC236}">
                <a16:creationId xmlns:a16="http://schemas.microsoft.com/office/drawing/2014/main" id="{D30B092B-EC54-44A7-B8C2-3A74407F07BE}"/>
              </a:ext>
            </a:extLst>
          </p:cNvPr>
          <p:cNvSpPr txBox="1">
            <a:spLocks/>
          </p:cNvSpPr>
          <p:nvPr/>
        </p:nvSpPr>
        <p:spPr>
          <a:xfrm>
            <a:off x="455228" y="3233981"/>
            <a:ext cx="8688772" cy="33323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2" indent="-228600" defTabSz="914400">
              <a:lnSpc>
                <a:spcPct val="90000"/>
              </a:lnSpc>
              <a:spcAft>
                <a:spcPts val="600"/>
              </a:spcAft>
              <a:buFont typeface="Arial" panose="020B0604020202020204" pitchFamily="34" charset="0"/>
              <a:buChar char="•"/>
            </a:pPr>
            <a:r>
              <a:rPr lang="en-US" sz="2400" dirty="0"/>
              <a:t>Drug name</a:t>
            </a:r>
          </a:p>
          <a:p>
            <a:pPr lvl="2" indent="-228600" defTabSz="914400">
              <a:lnSpc>
                <a:spcPct val="90000"/>
              </a:lnSpc>
              <a:spcAft>
                <a:spcPts val="600"/>
              </a:spcAft>
              <a:buFont typeface="Arial" panose="020B0604020202020204" pitchFamily="34" charset="0"/>
              <a:buChar char="•"/>
            </a:pPr>
            <a:r>
              <a:rPr lang="en-US" sz="2400" dirty="0"/>
              <a:t>Drug dose</a:t>
            </a:r>
          </a:p>
          <a:p>
            <a:pPr lvl="2" indent="-228600" defTabSz="914400">
              <a:lnSpc>
                <a:spcPct val="90000"/>
              </a:lnSpc>
              <a:spcAft>
                <a:spcPts val="600"/>
              </a:spcAft>
              <a:buFont typeface="Arial" panose="020B0604020202020204" pitchFamily="34" charset="0"/>
              <a:buChar char="•"/>
            </a:pPr>
            <a:r>
              <a:rPr lang="en-US" sz="2400" dirty="0"/>
              <a:t>Infusion volume or drug volume when prepared in a syringe</a:t>
            </a:r>
          </a:p>
          <a:p>
            <a:pPr lvl="2" indent="-228600" defTabSz="914400">
              <a:lnSpc>
                <a:spcPct val="90000"/>
              </a:lnSpc>
              <a:spcAft>
                <a:spcPts val="600"/>
              </a:spcAft>
              <a:buFont typeface="Arial" panose="020B0604020202020204" pitchFamily="34" charset="0"/>
              <a:buChar char="•"/>
            </a:pPr>
            <a:r>
              <a:rPr lang="en-US" sz="2400" dirty="0"/>
              <a:t>Rate of administration</a:t>
            </a:r>
          </a:p>
          <a:p>
            <a:pPr lvl="2" indent="-228600" defTabSz="914400">
              <a:lnSpc>
                <a:spcPct val="90000"/>
              </a:lnSpc>
              <a:spcAft>
                <a:spcPts val="600"/>
              </a:spcAft>
              <a:buFont typeface="Arial" panose="020B0604020202020204" pitchFamily="34" charset="0"/>
              <a:buChar char="•"/>
            </a:pPr>
            <a:r>
              <a:rPr lang="en-US" sz="2400" dirty="0"/>
              <a:t>Route of administration</a:t>
            </a:r>
          </a:p>
          <a:p>
            <a:pPr lvl="2" indent="-228600" defTabSz="914400">
              <a:lnSpc>
                <a:spcPct val="90000"/>
              </a:lnSpc>
              <a:spcAft>
                <a:spcPts val="600"/>
              </a:spcAft>
              <a:buFont typeface="Arial" panose="020B0604020202020204" pitchFamily="34" charset="0"/>
              <a:buChar char="•"/>
            </a:pPr>
            <a:r>
              <a:rPr lang="en-US" sz="2400" dirty="0"/>
              <a:t>Expiration dates and/or times</a:t>
            </a:r>
          </a:p>
          <a:p>
            <a:pPr lvl="2" indent="-228600" defTabSz="914400">
              <a:lnSpc>
                <a:spcPct val="90000"/>
              </a:lnSpc>
              <a:spcAft>
                <a:spcPts val="600"/>
              </a:spcAft>
              <a:buFont typeface="Arial" panose="020B0604020202020204" pitchFamily="34" charset="0"/>
              <a:buChar char="•"/>
            </a:pPr>
            <a:r>
              <a:rPr lang="en-US" sz="2400" dirty="0"/>
              <a:t>Appearance and physical integrity</a:t>
            </a:r>
          </a:p>
        </p:txBody>
      </p:sp>
      <p:sp>
        <p:nvSpPr>
          <p:cNvPr id="10" name="TextBox 9">
            <a:extLst>
              <a:ext uri="{FF2B5EF4-FFF2-40B4-BE49-F238E27FC236}">
                <a16:creationId xmlns:a16="http://schemas.microsoft.com/office/drawing/2014/main" id="{512BD732-9C91-467F-A25A-6E2FE4C2F857}"/>
              </a:ext>
            </a:extLst>
          </p:cNvPr>
          <p:cNvSpPr txBox="1"/>
          <p:nvPr/>
        </p:nvSpPr>
        <p:spPr>
          <a:xfrm>
            <a:off x="6836958" y="3033928"/>
            <a:ext cx="2307042"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4" tooltip="http://elida494106366.wikidot.com/">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5" tooltip="https://creativecommons.org/licenses/by-sa/3.0/">
                  <a:extLst>
                    <a:ext uri="{A12FA001-AC4F-418D-AE19-62706E023703}">
                      <ahyp:hlinkClr xmlns:ahyp="http://schemas.microsoft.com/office/drawing/2018/hyperlinkcolor" val="tx"/>
                    </a:ext>
                  </a:extLst>
                </a:hlinkClick>
              </a:rPr>
              <a:t>CC BY-SA</a:t>
            </a:r>
            <a:endParaRPr lang="en-US" sz="700">
              <a:solidFill>
                <a:srgbClr val="FFFFFF"/>
              </a:solidFill>
            </a:endParaRPr>
          </a:p>
        </p:txBody>
      </p:sp>
      <p:sp>
        <p:nvSpPr>
          <p:cNvPr id="37" name="Footer Placeholder 5">
            <a:extLst>
              <a:ext uri="{FF2B5EF4-FFF2-40B4-BE49-F238E27FC236}">
                <a16:creationId xmlns:a16="http://schemas.microsoft.com/office/drawing/2014/main" id="{7EC39737-CDFB-4BD5-A13E-8BE2D7FE9514}"/>
              </a:ext>
            </a:extLst>
          </p:cNvPr>
          <p:cNvSpPr txBox="1">
            <a:spLocks/>
          </p:cNvSpPr>
          <p:nvPr/>
        </p:nvSpPr>
        <p:spPr>
          <a:xfrm>
            <a:off x="541112" y="6425496"/>
            <a:ext cx="3067565" cy="348823"/>
          </a:xfrm>
          <a:prstGeom prst="rect">
            <a:avLst/>
          </a:prstGeom>
        </p:spPr>
        <p:txBody>
          <a:bodyPr vert="horz" lIns="91440" tIns="45720" rIns="91440" bIns="45720" rtlCol="0" anchor="ctr">
            <a:normAutofit/>
          </a:bodyP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a:spcAft>
                <a:spcPts val="600"/>
              </a:spcAft>
              <a:defRPr/>
            </a:pPr>
            <a:r>
              <a:rPr lang="en-US" i="1" dirty="0">
                <a:solidFill>
                  <a:schemeClr val="bg1">
                    <a:lumMod val="50000"/>
                  </a:schemeClr>
                </a:solidFill>
              </a:rPr>
              <a:t>Reference </a:t>
            </a:r>
            <a:r>
              <a:rPr lang="en-US" i="1" dirty="0">
                <a:solidFill>
                  <a:schemeClr val="bg1">
                    <a:lumMod val="50000"/>
                  </a:schemeClr>
                </a:solidFill>
                <a:latin typeface="Calibri" panose="020F0502020204030204"/>
              </a:rPr>
              <a:t>3</a:t>
            </a:r>
          </a:p>
        </p:txBody>
      </p:sp>
    </p:spTree>
    <p:extLst>
      <p:ext uri="{BB962C8B-B14F-4D97-AF65-F5344CB8AC3E}">
        <p14:creationId xmlns:p14="http://schemas.microsoft.com/office/powerpoint/2010/main" val="27481938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7" name="Rectangle 56">
            <a:extLst>
              <a:ext uri="{FF2B5EF4-FFF2-40B4-BE49-F238E27FC236}">
                <a16:creationId xmlns:a16="http://schemas.microsoft.com/office/drawing/2014/main" id="{7CA0DAA6-33B8-4A25-810D-2F4D816FB4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26254" y="604568"/>
            <a:ext cx="3490723" cy="557783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0D3C9B0-8BB2-476C-A0A6-F45BF8A04EE7}"/>
              </a:ext>
            </a:extLst>
          </p:cNvPr>
          <p:cNvSpPr>
            <a:spLocks noGrp="1"/>
          </p:cNvSpPr>
          <p:nvPr>
            <p:ph type="title"/>
          </p:nvPr>
        </p:nvSpPr>
        <p:spPr>
          <a:xfrm>
            <a:off x="537080" y="1803880"/>
            <a:ext cx="3279897" cy="3301125"/>
          </a:xfrm>
          <a:noFill/>
        </p:spPr>
        <p:txBody>
          <a:bodyPr vert="horz" lIns="91440" tIns="45720" rIns="91440" bIns="45720" rtlCol="0" anchor="b">
            <a:noAutofit/>
          </a:bodyPr>
          <a:lstStyle/>
          <a:p>
            <a:r>
              <a:rPr lang="en-US" sz="2800" kern="1200">
                <a:solidFill>
                  <a:srgbClr val="FFFFFF"/>
                </a:solidFill>
                <a:latin typeface="+mj-lt"/>
                <a:ea typeface="+mj-ea"/>
                <a:cs typeface="+mj-cs"/>
              </a:rPr>
              <a:t>If orders are unclear or leave room for interpretation, clarification needs to be obtained from the prescriber and adequately documented. </a:t>
            </a:r>
          </a:p>
        </p:txBody>
      </p:sp>
      <p:pic>
        <p:nvPicPr>
          <p:cNvPr id="9" name="Picture 8">
            <a:extLst>
              <a:ext uri="{FF2B5EF4-FFF2-40B4-BE49-F238E27FC236}">
                <a16:creationId xmlns:a16="http://schemas.microsoft.com/office/drawing/2014/main" id="{6C1BAE88-F073-4654-92B5-D83E2CA64C24}"/>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4054875" y="1803880"/>
            <a:ext cx="4762870" cy="3179215"/>
          </a:xfrm>
          <a:prstGeom prst="rect">
            <a:avLst/>
          </a:prstGeom>
        </p:spPr>
      </p:pic>
      <p:sp>
        <p:nvSpPr>
          <p:cNvPr id="3" name="Slide Number Placeholder 2">
            <a:extLst>
              <a:ext uri="{FF2B5EF4-FFF2-40B4-BE49-F238E27FC236}">
                <a16:creationId xmlns:a16="http://schemas.microsoft.com/office/drawing/2014/main" id="{A26F4F97-F4F9-4440-BE1C-B04283228A46}"/>
              </a:ext>
            </a:extLst>
          </p:cNvPr>
          <p:cNvSpPr>
            <a:spLocks noGrp="1"/>
          </p:cNvSpPr>
          <p:nvPr>
            <p:ph type="sldNum" sz="quarter" idx="12"/>
          </p:nvPr>
        </p:nvSpPr>
        <p:spPr>
          <a:xfrm>
            <a:off x="8194857" y="6356350"/>
            <a:ext cx="469082" cy="365125"/>
          </a:xfrm>
          <a:noFill/>
        </p:spPr>
        <p:txBody>
          <a:bodyPr vert="horz" lIns="91440" tIns="45720" rIns="91440" bIns="45720" rtlCol="0" anchor="ctr">
            <a:normAutofit/>
          </a:bodyPr>
          <a:lstStyle/>
          <a:p>
            <a:pPr defTabSz="914400">
              <a:spcAft>
                <a:spcPts val="600"/>
              </a:spcAft>
            </a:pPr>
            <a:fld id="{D57F1E4F-1CFF-5643-939E-217C01CDF565}" type="slidenum">
              <a:rPr lang="en-US">
                <a:solidFill>
                  <a:srgbClr val="898989"/>
                </a:solidFill>
              </a:rPr>
              <a:pPr defTabSz="914400">
                <a:spcAft>
                  <a:spcPts val="600"/>
                </a:spcAft>
              </a:pPr>
              <a:t>25</a:t>
            </a:fld>
            <a:endParaRPr lang="en-US">
              <a:solidFill>
                <a:srgbClr val="898989"/>
              </a:solidFill>
            </a:endParaRPr>
          </a:p>
        </p:txBody>
      </p:sp>
      <p:sp>
        <p:nvSpPr>
          <p:cNvPr id="7" name="Footer Placeholder 5">
            <a:extLst>
              <a:ext uri="{FF2B5EF4-FFF2-40B4-BE49-F238E27FC236}">
                <a16:creationId xmlns:a16="http://schemas.microsoft.com/office/drawing/2014/main" id="{B81B4147-04D7-4F35-A8DB-8AE363A7BD9B}"/>
              </a:ext>
            </a:extLst>
          </p:cNvPr>
          <p:cNvSpPr txBox="1">
            <a:spLocks/>
          </p:cNvSpPr>
          <p:nvPr/>
        </p:nvSpPr>
        <p:spPr>
          <a:xfrm>
            <a:off x="0" y="6372652"/>
            <a:ext cx="3067565" cy="348823"/>
          </a:xfrm>
          <a:prstGeom prst="rect">
            <a:avLst/>
          </a:prstGeom>
        </p:spPr>
        <p:txBody>
          <a:bodyPr vert="horz" lIns="91440" tIns="45720" rIns="91440" bIns="45720" rtlCol="0" anchor="ctr">
            <a:normAutofit/>
          </a:bodyP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a:spcAft>
                <a:spcPts val="600"/>
              </a:spcAft>
              <a:defRPr/>
            </a:pPr>
            <a:r>
              <a:rPr lang="en-US" i="1" dirty="0">
                <a:solidFill>
                  <a:schemeClr val="bg1">
                    <a:lumMod val="50000"/>
                  </a:schemeClr>
                </a:solidFill>
              </a:rPr>
              <a:t>Reference </a:t>
            </a:r>
            <a:r>
              <a:rPr lang="en-US" i="1" dirty="0">
                <a:solidFill>
                  <a:schemeClr val="bg1">
                    <a:lumMod val="50000"/>
                  </a:schemeClr>
                </a:solidFill>
                <a:latin typeface="Calibri" panose="020F0502020204030204"/>
              </a:rPr>
              <a:t>2,4</a:t>
            </a:r>
          </a:p>
        </p:txBody>
      </p:sp>
    </p:spTree>
    <p:extLst>
      <p:ext uri="{BB962C8B-B14F-4D97-AF65-F5344CB8AC3E}">
        <p14:creationId xmlns:p14="http://schemas.microsoft.com/office/powerpoint/2010/main" val="14671509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id="{DE7FFD28-545C-4C88-A2E7-152FB234C9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191135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6947A6C-F93F-4670-8B4B-D6F9D4799B3F}"/>
              </a:ext>
            </a:extLst>
          </p:cNvPr>
          <p:cNvSpPr>
            <a:spLocks noGrp="1"/>
          </p:cNvSpPr>
          <p:nvPr>
            <p:ph type="title"/>
          </p:nvPr>
        </p:nvSpPr>
        <p:spPr>
          <a:xfrm>
            <a:off x="628650" y="365125"/>
            <a:ext cx="7886700" cy="1325563"/>
          </a:xfrm>
        </p:spPr>
        <p:txBody>
          <a:bodyPr vert="horz" lIns="91440" tIns="45720" rIns="91440" bIns="45720" rtlCol="0" anchor="ctr">
            <a:normAutofit/>
          </a:bodyPr>
          <a:lstStyle/>
          <a:p>
            <a:r>
              <a:rPr lang="en-US" sz="4000" kern="1200">
                <a:solidFill>
                  <a:srgbClr val="FFFFFF"/>
                </a:solidFill>
                <a:latin typeface="+mj-lt"/>
                <a:ea typeface="+mj-ea"/>
                <a:cs typeface="+mj-cs"/>
              </a:rPr>
              <a:t>References </a:t>
            </a:r>
          </a:p>
        </p:txBody>
      </p:sp>
      <p:sp>
        <p:nvSpPr>
          <p:cNvPr id="4" name="Rectangle 3">
            <a:extLst>
              <a:ext uri="{FF2B5EF4-FFF2-40B4-BE49-F238E27FC236}">
                <a16:creationId xmlns:a16="http://schemas.microsoft.com/office/drawing/2014/main" id="{673801AA-22AC-4407-A80A-F3D2AA61F7DD}"/>
              </a:ext>
            </a:extLst>
          </p:cNvPr>
          <p:cNvSpPr/>
          <p:nvPr/>
        </p:nvSpPr>
        <p:spPr>
          <a:xfrm>
            <a:off x="628650" y="2438400"/>
            <a:ext cx="7886700" cy="3738562"/>
          </a:xfrm>
          <a:prstGeom prst="rect">
            <a:avLst/>
          </a:prstGeom>
        </p:spPr>
        <p:txBody>
          <a:bodyPr vert="horz" lIns="91440" tIns="45720" rIns="91440" bIns="45720" rtlCol="0">
            <a:normAutofit lnSpcReduction="10000"/>
          </a:bodyPr>
          <a:lstStyle/>
          <a:p>
            <a:pPr marL="457200" indent="-342900" defTabSz="914400">
              <a:lnSpc>
                <a:spcPct val="90000"/>
              </a:lnSpc>
              <a:spcAft>
                <a:spcPts val="600"/>
              </a:spcAft>
              <a:buFont typeface="+mj-lt"/>
              <a:buAutoNum type="arabicPeriod"/>
            </a:pPr>
            <a:r>
              <a:rPr lang="en-US" sz="1600" dirty="0"/>
              <a:t>NCI Dictionary of Cancer Terms [Internet]. National Cancer Institute. [cited 2018 Jun 28].</a:t>
            </a:r>
          </a:p>
          <a:p>
            <a:pPr marL="457200" indent="-342900" defTabSz="914400">
              <a:lnSpc>
                <a:spcPct val="90000"/>
              </a:lnSpc>
              <a:spcAft>
                <a:spcPts val="600"/>
              </a:spcAft>
              <a:buFont typeface="+mj-lt"/>
              <a:buAutoNum type="arabicPeriod"/>
            </a:pPr>
            <a:r>
              <a:rPr lang="en-US" sz="1600" dirty="0" err="1"/>
              <a:t>Polovich</a:t>
            </a:r>
            <a:r>
              <a:rPr lang="en-US" sz="1600" dirty="0"/>
              <a:t> M, Olsen M, LeFebvre K. Chemotherapy and biotherapy guidelines and recommendations for practice. 4th ed. Oncology Nursing Society; 2014. </a:t>
            </a:r>
          </a:p>
          <a:p>
            <a:pPr marL="457200" indent="-342900" defTabSz="914400">
              <a:lnSpc>
                <a:spcPct val="90000"/>
              </a:lnSpc>
              <a:spcAft>
                <a:spcPts val="600"/>
              </a:spcAft>
              <a:buFont typeface="+mj-lt"/>
              <a:buAutoNum type="arabicPeriod"/>
            </a:pPr>
            <a:r>
              <a:rPr lang="en-US" sz="1600" dirty="0"/>
              <a:t>Neuss MN, Gilmore TR, </a:t>
            </a:r>
            <a:r>
              <a:rPr lang="en-US" sz="1600" dirty="0" err="1"/>
              <a:t>Belderson</a:t>
            </a:r>
            <a:r>
              <a:rPr lang="en-US" sz="1600" dirty="0"/>
              <a:t> KM, </a:t>
            </a:r>
            <a:r>
              <a:rPr lang="en-US" sz="1600" dirty="0" err="1"/>
              <a:t>Billett</a:t>
            </a:r>
            <a:r>
              <a:rPr lang="en-US" sz="1600" dirty="0"/>
              <a:t> AL, Conti-</a:t>
            </a:r>
            <a:r>
              <a:rPr lang="en-US" sz="1600" dirty="0" err="1"/>
              <a:t>Kalchik</a:t>
            </a:r>
            <a:r>
              <a:rPr lang="en-US" sz="1600" dirty="0"/>
              <a:t> T, Harvey BE, et al. 2016 Updated American Society of Clinical Oncology/Oncology Nursing Society Chemotherapy Administration Safety Standards, Including Standards for Pediatric Oncology. J Oncol </a:t>
            </a:r>
            <a:r>
              <a:rPr lang="en-US" sz="1600" dirty="0" err="1"/>
              <a:t>Pract</a:t>
            </a:r>
            <a:r>
              <a:rPr lang="en-US" sz="1600" dirty="0"/>
              <a:t>. 2016 Dec;12(12):1262–71. </a:t>
            </a:r>
          </a:p>
          <a:p>
            <a:pPr marL="457200" indent="-342900" defTabSz="914400">
              <a:lnSpc>
                <a:spcPct val="90000"/>
              </a:lnSpc>
              <a:spcAft>
                <a:spcPts val="600"/>
              </a:spcAft>
              <a:buFont typeface="+mj-lt"/>
              <a:buAutoNum type="arabicPeriod"/>
            </a:pPr>
            <a:r>
              <a:rPr lang="en-US" sz="1600" dirty="0"/>
              <a:t>Levine. Chemotherapy (in </a:t>
            </a:r>
            <a:r>
              <a:rPr lang="en-US" sz="1600" dirty="0" err="1"/>
              <a:t>J.Eggert</a:t>
            </a:r>
            <a:r>
              <a:rPr lang="en-US" sz="1600" dirty="0"/>
              <a:t> (ed.), Cancer Basics. Pittsburgh: Oncology Nursing Society; pp. 195-215. </a:t>
            </a:r>
          </a:p>
          <a:p>
            <a:pPr marL="457200" indent="-342900" defTabSz="914400">
              <a:lnSpc>
                <a:spcPct val="90000"/>
              </a:lnSpc>
              <a:spcAft>
                <a:spcPts val="600"/>
              </a:spcAft>
              <a:buFont typeface="+mj-lt"/>
              <a:buAutoNum type="arabicPeriod"/>
            </a:pPr>
            <a:r>
              <a:rPr lang="en-US" sz="1600" dirty="0" err="1"/>
              <a:t>Kouno</a:t>
            </a:r>
            <a:r>
              <a:rPr lang="en-US" sz="1600" dirty="0"/>
              <a:t> T, Katsumata N, Mukai H, Ando M, Watanabe T. Standardization of the body surface area (BSA) formula to calculate the dose of anticancer agents in Japan. </a:t>
            </a:r>
            <a:r>
              <a:rPr lang="en-US" sz="1600" dirty="0" err="1"/>
              <a:t>Jpn</a:t>
            </a:r>
            <a:r>
              <a:rPr lang="en-US" sz="1600" dirty="0"/>
              <a:t> J Clin Oncol. 2003 Jun;33(6):309–13.</a:t>
            </a:r>
          </a:p>
          <a:p>
            <a:pPr marL="457200" indent="-342900" defTabSz="914400">
              <a:lnSpc>
                <a:spcPct val="90000"/>
              </a:lnSpc>
              <a:spcAft>
                <a:spcPts val="600"/>
              </a:spcAft>
              <a:buFont typeface="+mj-lt"/>
              <a:buAutoNum type="arabicPeriod"/>
            </a:pPr>
            <a:r>
              <a:rPr lang="en-US" sz="1600" dirty="0"/>
              <a:t>Creatinine Clearance Estimate by Cockcroft-Gault Equation Calculator [Internet]. [cited 2018 Jul 19]. </a:t>
            </a:r>
          </a:p>
          <a:p>
            <a:pPr marL="114300" indent="-342900" defTabSz="914400">
              <a:lnSpc>
                <a:spcPct val="90000"/>
              </a:lnSpc>
              <a:spcAft>
                <a:spcPts val="600"/>
              </a:spcAft>
              <a:buFont typeface="+mj-lt"/>
              <a:buAutoNum type="arabicPeriod"/>
            </a:pPr>
            <a:endParaRPr lang="en-US" sz="1600" dirty="0"/>
          </a:p>
          <a:p>
            <a:pPr marL="114300" indent="-342900" defTabSz="914400">
              <a:lnSpc>
                <a:spcPct val="90000"/>
              </a:lnSpc>
              <a:spcAft>
                <a:spcPts val="600"/>
              </a:spcAft>
              <a:buFont typeface="+mj-lt"/>
              <a:buAutoNum type="arabicPeriod"/>
            </a:pPr>
            <a:endParaRPr lang="en-US" sz="1600" dirty="0"/>
          </a:p>
          <a:p>
            <a:pPr marL="114300" indent="-342900" defTabSz="914400">
              <a:lnSpc>
                <a:spcPct val="90000"/>
              </a:lnSpc>
              <a:spcAft>
                <a:spcPts val="600"/>
              </a:spcAft>
              <a:buFont typeface="+mj-lt"/>
              <a:buAutoNum type="arabicPeriod"/>
            </a:pPr>
            <a:endParaRPr lang="en-US" sz="1600" dirty="0"/>
          </a:p>
          <a:p>
            <a:pPr marL="114300" indent="-342900" defTabSz="914400">
              <a:lnSpc>
                <a:spcPct val="90000"/>
              </a:lnSpc>
              <a:spcAft>
                <a:spcPts val="600"/>
              </a:spcAft>
              <a:buFont typeface="+mj-lt"/>
              <a:buAutoNum type="arabicPeriod"/>
            </a:pPr>
            <a:endParaRPr lang="en-US" sz="1600" dirty="0"/>
          </a:p>
          <a:p>
            <a:pPr marL="114300" indent="-342900" defTabSz="914400">
              <a:lnSpc>
                <a:spcPct val="90000"/>
              </a:lnSpc>
              <a:spcAft>
                <a:spcPts val="600"/>
              </a:spcAft>
              <a:buFont typeface="+mj-lt"/>
              <a:buAutoNum type="arabicPeriod"/>
            </a:pPr>
            <a:endParaRPr lang="en-US" sz="1600" dirty="0"/>
          </a:p>
          <a:p>
            <a:pPr marL="114300" indent="-342900" defTabSz="914400">
              <a:lnSpc>
                <a:spcPct val="90000"/>
              </a:lnSpc>
              <a:spcAft>
                <a:spcPts val="600"/>
              </a:spcAft>
              <a:buFont typeface="+mj-lt"/>
              <a:buAutoNum type="arabicPeriod"/>
            </a:pPr>
            <a:endParaRPr lang="en-US" sz="1600" dirty="0"/>
          </a:p>
          <a:p>
            <a:pPr marL="114300" indent="-342900" defTabSz="914400">
              <a:lnSpc>
                <a:spcPct val="90000"/>
              </a:lnSpc>
              <a:spcAft>
                <a:spcPts val="600"/>
              </a:spcAft>
              <a:buFont typeface="+mj-lt"/>
              <a:buAutoNum type="arabicPeriod"/>
            </a:pPr>
            <a:endParaRPr lang="en-US" sz="1600" dirty="0"/>
          </a:p>
          <a:p>
            <a:pPr marL="114300" indent="-342900" defTabSz="914400">
              <a:lnSpc>
                <a:spcPct val="90000"/>
              </a:lnSpc>
              <a:spcAft>
                <a:spcPts val="600"/>
              </a:spcAft>
              <a:buFont typeface="+mj-lt"/>
              <a:buAutoNum type="arabicPeriod"/>
            </a:pPr>
            <a:endParaRPr lang="en-US" sz="1600" dirty="0"/>
          </a:p>
          <a:p>
            <a:pPr marL="114300" indent="-342900" defTabSz="914400">
              <a:lnSpc>
                <a:spcPct val="90000"/>
              </a:lnSpc>
              <a:spcAft>
                <a:spcPts val="600"/>
              </a:spcAft>
              <a:buFont typeface="+mj-lt"/>
              <a:buAutoNum type="arabicPeriod"/>
            </a:pPr>
            <a:endParaRPr lang="en-US" sz="1600" dirty="0"/>
          </a:p>
          <a:p>
            <a:pPr marL="114300" indent="-342900" defTabSz="914400">
              <a:lnSpc>
                <a:spcPct val="90000"/>
              </a:lnSpc>
              <a:spcAft>
                <a:spcPts val="600"/>
              </a:spcAft>
              <a:buFont typeface="+mj-lt"/>
              <a:buAutoNum type="arabicPeriod"/>
            </a:pPr>
            <a:endParaRPr lang="en-US" sz="1600" dirty="0"/>
          </a:p>
          <a:p>
            <a:pPr marL="114300" indent="-342900" defTabSz="914400">
              <a:lnSpc>
                <a:spcPct val="90000"/>
              </a:lnSpc>
              <a:spcAft>
                <a:spcPts val="600"/>
              </a:spcAft>
              <a:buFont typeface="+mj-lt"/>
              <a:buAutoNum type="arabicPeriod"/>
            </a:pPr>
            <a:endParaRPr lang="en-US" sz="1600" dirty="0"/>
          </a:p>
          <a:p>
            <a:pPr marL="114300" indent="-342900" defTabSz="914400">
              <a:lnSpc>
                <a:spcPct val="90000"/>
              </a:lnSpc>
              <a:spcAft>
                <a:spcPts val="600"/>
              </a:spcAft>
              <a:buFont typeface="+mj-lt"/>
              <a:buAutoNum type="arabicPeriod"/>
            </a:pPr>
            <a:endParaRPr lang="en-US" sz="1600" dirty="0"/>
          </a:p>
          <a:p>
            <a:pPr marL="114300" indent="-342900" defTabSz="914400">
              <a:lnSpc>
                <a:spcPct val="90000"/>
              </a:lnSpc>
              <a:spcAft>
                <a:spcPts val="600"/>
              </a:spcAft>
              <a:buFont typeface="+mj-lt"/>
              <a:buAutoNum type="arabicPeriod"/>
            </a:pPr>
            <a:endParaRPr lang="en-US" sz="1600" dirty="0"/>
          </a:p>
        </p:txBody>
      </p:sp>
      <p:sp>
        <p:nvSpPr>
          <p:cNvPr id="3" name="Slide Number Placeholder 2">
            <a:extLst>
              <a:ext uri="{FF2B5EF4-FFF2-40B4-BE49-F238E27FC236}">
                <a16:creationId xmlns:a16="http://schemas.microsoft.com/office/drawing/2014/main" id="{99AE3AC9-31F1-4972-A741-1A5A18C29065}"/>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defTabSz="914400">
              <a:spcAft>
                <a:spcPts val="600"/>
              </a:spcAft>
            </a:pPr>
            <a:fld id="{D57F1E4F-1CFF-5643-939E-217C01CDF565}" type="slidenum">
              <a:rPr lang="en-US" smtClean="0"/>
              <a:pPr defTabSz="914400">
                <a:spcAft>
                  <a:spcPts val="600"/>
                </a:spcAft>
              </a:pPr>
              <a:t>26</a:t>
            </a:fld>
            <a:endParaRPr lang="en-US"/>
          </a:p>
        </p:txBody>
      </p:sp>
    </p:spTree>
    <p:extLst>
      <p:ext uri="{BB962C8B-B14F-4D97-AF65-F5344CB8AC3E}">
        <p14:creationId xmlns:p14="http://schemas.microsoft.com/office/powerpoint/2010/main" val="41953262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EE7F1B-BC14-40EB-AAC1-50FF40E6135B}"/>
              </a:ext>
            </a:extLst>
          </p:cNvPr>
          <p:cNvSpPr>
            <a:spLocks noGrp="1"/>
          </p:cNvSpPr>
          <p:nvPr>
            <p:ph type="title"/>
          </p:nvPr>
        </p:nvSpPr>
        <p:spPr>
          <a:xfrm>
            <a:off x="628650" y="365125"/>
            <a:ext cx="7886700" cy="1325563"/>
          </a:xfrm>
        </p:spPr>
        <p:txBody>
          <a:bodyPr vert="horz" lIns="91440" tIns="45720" rIns="91440" bIns="45720" rtlCol="0" anchor="ctr">
            <a:normAutofit/>
          </a:bodyPr>
          <a:lstStyle/>
          <a:p>
            <a:pPr algn="ctr"/>
            <a:r>
              <a:rPr lang="en-US" kern="1200" dirty="0">
                <a:solidFill>
                  <a:schemeClr val="tx1"/>
                </a:solidFill>
                <a:latin typeface="+mj-lt"/>
                <a:ea typeface="+mj-ea"/>
                <a:cs typeface="+mj-cs"/>
              </a:rPr>
              <a:t>Training Modules + Learning Objectives  </a:t>
            </a:r>
          </a:p>
        </p:txBody>
      </p:sp>
      <p:sp>
        <p:nvSpPr>
          <p:cNvPr id="3" name="Slide Number Placeholder 2">
            <a:extLst>
              <a:ext uri="{FF2B5EF4-FFF2-40B4-BE49-F238E27FC236}">
                <a16:creationId xmlns:a16="http://schemas.microsoft.com/office/drawing/2014/main" id="{5447F6B5-2BB1-450F-9ED9-87CCA538F2C0}"/>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defTabSz="914400">
              <a:spcAft>
                <a:spcPts val="450"/>
              </a:spcAft>
            </a:pPr>
            <a:fld id="{D57F1E4F-1CFF-5643-939E-217C01CDF565}" type="slidenum">
              <a:rPr lang="en-US" smtClean="0"/>
              <a:pPr defTabSz="914400">
                <a:spcAft>
                  <a:spcPts val="450"/>
                </a:spcAft>
              </a:pPr>
              <a:t>3</a:t>
            </a:fld>
            <a:endParaRPr lang="en-US"/>
          </a:p>
        </p:txBody>
      </p:sp>
      <p:graphicFrame>
        <p:nvGraphicFramePr>
          <p:cNvPr id="4" name="Diagram 3">
            <a:extLst>
              <a:ext uri="{FF2B5EF4-FFF2-40B4-BE49-F238E27FC236}">
                <a16:creationId xmlns:a16="http://schemas.microsoft.com/office/drawing/2014/main" id="{4AA17DB7-CC33-4EAC-9C0A-284E1BC4D696}"/>
              </a:ext>
            </a:extLst>
          </p:cNvPr>
          <p:cNvGraphicFramePr/>
          <p:nvPr>
            <p:extLst>
              <p:ext uri="{D42A27DB-BD31-4B8C-83A1-F6EECF244321}">
                <p14:modId xmlns:p14="http://schemas.microsoft.com/office/powerpoint/2010/main" val="2961092342"/>
              </p:ext>
            </p:extLst>
          </p:nvPr>
        </p:nvGraphicFramePr>
        <p:xfrm>
          <a:off x="414337" y="1828800"/>
          <a:ext cx="8315325" cy="46640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136158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DA1A2E9-63FE-408D-A803-8E306ECAB4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6543" y="450221"/>
            <a:ext cx="6748272" cy="3918123"/>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0404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A9F0D50-A0C5-4431-8790-2D30CC70D57B}"/>
              </a:ext>
            </a:extLst>
          </p:cNvPr>
          <p:cNvSpPr>
            <a:spLocks noGrp="1"/>
          </p:cNvSpPr>
          <p:nvPr>
            <p:ph type="ctrTitle"/>
          </p:nvPr>
        </p:nvSpPr>
        <p:spPr>
          <a:xfrm>
            <a:off x="825501" y="1111086"/>
            <a:ext cx="5767578" cy="2623885"/>
          </a:xfrm>
        </p:spPr>
        <p:txBody>
          <a:bodyPr anchor="ctr">
            <a:normAutofit/>
          </a:bodyPr>
          <a:lstStyle/>
          <a:p>
            <a:pPr algn="l"/>
            <a:r>
              <a:rPr lang="en-US" dirty="0">
                <a:solidFill>
                  <a:schemeClr val="bg1"/>
                </a:solidFill>
              </a:rPr>
              <a:t>Treatment Approaches </a:t>
            </a:r>
            <a:endParaRPr lang="en-US" sz="5700" dirty="0">
              <a:solidFill>
                <a:schemeClr val="bg1"/>
              </a:solidFill>
            </a:endParaRPr>
          </a:p>
        </p:txBody>
      </p:sp>
      <p:sp>
        <p:nvSpPr>
          <p:cNvPr id="15" name="Rectangle 14">
            <a:extLst>
              <a:ext uri="{FF2B5EF4-FFF2-40B4-BE49-F238E27FC236}">
                <a16:creationId xmlns:a16="http://schemas.microsoft.com/office/drawing/2014/main" id="{927CAFC9-A675-4314-84EF-236FFA58A3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14508" y="2490532"/>
            <a:ext cx="1582948" cy="1877811"/>
          </a:xfrm>
          <a:prstGeom prst="rect">
            <a:avLst/>
          </a:prstGeom>
          <a:solidFill>
            <a:srgbClr val="7F7F7F">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FBE9F90C-C163-435B-9A68-D15C92D1CF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2900" y="4521269"/>
            <a:ext cx="8458200" cy="1877811"/>
          </a:xfrm>
          <a:prstGeom prst="rect">
            <a:avLst/>
          </a:prstGeom>
          <a:solidFill>
            <a:srgbClr val="7F7F7F">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1A882A9F-F4E9-4E23-8F0B-20B5DF42EA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14508" y="450221"/>
            <a:ext cx="1586592" cy="1890204"/>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07940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F19CA-646F-4F71-B6B6-D7842A75D528}"/>
              </a:ext>
            </a:extLst>
          </p:cNvPr>
          <p:cNvSpPr>
            <a:spLocks noGrp="1"/>
          </p:cNvSpPr>
          <p:nvPr>
            <p:ph type="title"/>
          </p:nvPr>
        </p:nvSpPr>
        <p:spPr>
          <a:xfrm>
            <a:off x="840699" y="687480"/>
            <a:ext cx="5605629" cy="994172"/>
          </a:xfrm>
        </p:spPr>
        <p:txBody>
          <a:bodyPr vert="horz" lIns="91440" tIns="45720" rIns="91440" bIns="45720" rtlCol="0" anchor="ctr">
            <a:normAutofit/>
          </a:bodyPr>
          <a:lstStyle/>
          <a:p>
            <a:br>
              <a:rPr lang="en-US" sz="3000" kern="1200" dirty="0">
                <a:solidFill>
                  <a:schemeClr val="tx1"/>
                </a:solidFill>
                <a:latin typeface="+mj-lt"/>
                <a:ea typeface="+mj-ea"/>
                <a:cs typeface="+mj-cs"/>
              </a:rPr>
            </a:br>
            <a:endParaRPr lang="en-US" sz="3000" kern="1200" dirty="0">
              <a:solidFill>
                <a:schemeClr val="tx1"/>
              </a:solidFill>
              <a:latin typeface="+mj-lt"/>
              <a:ea typeface="+mj-ea"/>
              <a:cs typeface="+mj-cs"/>
            </a:endParaRPr>
          </a:p>
        </p:txBody>
      </p:sp>
      <p:sp>
        <p:nvSpPr>
          <p:cNvPr id="11" name="Rectangle 10">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Oval 12">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8" name="Graphic 7" descr="IV">
            <a:extLst>
              <a:ext uri="{FF2B5EF4-FFF2-40B4-BE49-F238E27FC236}">
                <a16:creationId xmlns:a16="http://schemas.microsoft.com/office/drawing/2014/main" id="{4ACFFACE-83E4-4ADF-8200-FED1418B9BC6}"/>
              </a:ext>
            </a:extLst>
          </p:cNvPr>
          <p:cNvPicPr>
            <a:picLocks noChangeAspect="1"/>
          </p:cNvPicPr>
          <p:nvPr/>
        </p:nvPicPr>
        <p:blipFill>
          <a:blip r:embed="rId3">
            <a:duotone>
              <a:schemeClr val="accent1">
                <a:shade val="45000"/>
                <a:satMod val="135000"/>
              </a:schemeClr>
              <a:prstClr val="white"/>
            </a:duotone>
            <a:extLst>
              <a:ext uri="{96DAC541-7B7A-43D3-8B79-37D633B846F1}">
                <asvg:svgBlip xmlns:asvg="http://schemas.microsoft.com/office/drawing/2016/SVG/main" r:embed="rId4"/>
              </a:ext>
            </a:extLst>
          </a:blip>
          <a:stretch>
            <a:fillRect/>
          </a:stretch>
        </p:blipFill>
        <p:spPr>
          <a:xfrm>
            <a:off x="6624964" y="2865141"/>
            <a:ext cx="1143455" cy="1143455"/>
          </a:xfrm>
          <a:prstGeom prst="rect">
            <a:avLst/>
          </a:prstGeom>
        </p:spPr>
      </p:pic>
      <p:sp>
        <p:nvSpPr>
          <p:cNvPr id="9" name="Title 1">
            <a:extLst>
              <a:ext uri="{FF2B5EF4-FFF2-40B4-BE49-F238E27FC236}">
                <a16:creationId xmlns:a16="http://schemas.microsoft.com/office/drawing/2014/main" id="{B395BFDA-DB74-4BD9-B84B-C49D0903BE00}"/>
              </a:ext>
            </a:extLst>
          </p:cNvPr>
          <p:cNvSpPr txBox="1">
            <a:spLocks/>
          </p:cNvSpPr>
          <p:nvPr/>
        </p:nvSpPr>
        <p:spPr>
          <a:xfrm>
            <a:off x="813409" y="2580397"/>
            <a:ext cx="5605629" cy="99417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3000" dirty="0"/>
          </a:p>
        </p:txBody>
      </p:sp>
      <p:sp>
        <p:nvSpPr>
          <p:cNvPr id="10" name="Title 1">
            <a:extLst>
              <a:ext uri="{FF2B5EF4-FFF2-40B4-BE49-F238E27FC236}">
                <a16:creationId xmlns:a16="http://schemas.microsoft.com/office/drawing/2014/main" id="{DDE8EAA1-4D41-45E8-B7B2-156CB3B3AAA6}"/>
              </a:ext>
            </a:extLst>
          </p:cNvPr>
          <p:cNvSpPr txBox="1">
            <a:spLocks/>
          </p:cNvSpPr>
          <p:nvPr/>
        </p:nvSpPr>
        <p:spPr>
          <a:xfrm>
            <a:off x="794692" y="2004452"/>
            <a:ext cx="5033221" cy="37882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endParaRPr lang="en-US" sz="2100" dirty="0">
              <a:latin typeface="+mn-lt"/>
              <a:ea typeface="+mn-ea"/>
              <a:cs typeface="+mn-cs"/>
            </a:endParaRPr>
          </a:p>
        </p:txBody>
      </p:sp>
      <p:graphicFrame>
        <p:nvGraphicFramePr>
          <p:cNvPr id="5" name="Diagram 4">
            <a:extLst>
              <a:ext uri="{FF2B5EF4-FFF2-40B4-BE49-F238E27FC236}">
                <a16:creationId xmlns:a16="http://schemas.microsoft.com/office/drawing/2014/main" id="{F749A737-6C0F-4514-8DCA-E3D1602FF3D3}"/>
              </a:ext>
            </a:extLst>
          </p:cNvPr>
          <p:cNvGraphicFramePr/>
          <p:nvPr>
            <p:extLst>
              <p:ext uri="{D42A27DB-BD31-4B8C-83A1-F6EECF244321}">
                <p14:modId xmlns:p14="http://schemas.microsoft.com/office/powerpoint/2010/main" val="2770182339"/>
              </p:ext>
            </p:extLst>
          </p:nvPr>
        </p:nvGraphicFramePr>
        <p:xfrm>
          <a:off x="373111" y="444713"/>
          <a:ext cx="5605629" cy="596857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6" name="Footer Placeholder 5">
            <a:extLst>
              <a:ext uri="{FF2B5EF4-FFF2-40B4-BE49-F238E27FC236}">
                <a16:creationId xmlns:a16="http://schemas.microsoft.com/office/drawing/2014/main" id="{C267B485-7E12-482C-9936-D0CE09B1B768}"/>
              </a:ext>
            </a:extLst>
          </p:cNvPr>
          <p:cNvSpPr>
            <a:spLocks noGrp="1"/>
          </p:cNvSpPr>
          <p:nvPr>
            <p:ph type="ftr" sz="quarter" idx="11"/>
          </p:nvPr>
        </p:nvSpPr>
        <p:spPr>
          <a:xfrm>
            <a:off x="225202" y="6431386"/>
            <a:ext cx="3086100" cy="365125"/>
          </a:xfrm>
        </p:spPr>
        <p:txBody>
          <a:bodyPr/>
          <a:lstStyle/>
          <a:p>
            <a:pPr algn="l"/>
            <a:r>
              <a:rPr lang="en-US" i="1" dirty="0"/>
              <a:t>Reference 1</a:t>
            </a:r>
          </a:p>
        </p:txBody>
      </p:sp>
      <p:sp>
        <p:nvSpPr>
          <p:cNvPr id="12" name="Slide Number Placeholder 2">
            <a:extLst>
              <a:ext uri="{FF2B5EF4-FFF2-40B4-BE49-F238E27FC236}">
                <a16:creationId xmlns:a16="http://schemas.microsoft.com/office/drawing/2014/main" id="{4322170F-6CE4-4658-9E25-5602AE9C550B}"/>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defTabSz="914400">
              <a:spcAft>
                <a:spcPts val="450"/>
              </a:spcAft>
            </a:pPr>
            <a:fld id="{D57F1E4F-1CFF-5643-939E-217C01CDF565}" type="slidenum">
              <a:rPr lang="en-US">
                <a:solidFill>
                  <a:schemeClr val="bg1"/>
                </a:solidFill>
              </a:rPr>
              <a:pPr defTabSz="914400">
                <a:spcAft>
                  <a:spcPts val="450"/>
                </a:spcAft>
              </a:pPr>
              <a:t>5</a:t>
            </a:fld>
            <a:endParaRPr lang="en-US">
              <a:solidFill>
                <a:schemeClr val="bg1"/>
              </a:solidFill>
            </a:endParaRPr>
          </a:p>
        </p:txBody>
      </p:sp>
    </p:spTree>
    <p:extLst>
      <p:ext uri="{BB962C8B-B14F-4D97-AF65-F5344CB8AC3E}">
        <p14:creationId xmlns:p14="http://schemas.microsoft.com/office/powerpoint/2010/main" val="38062023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271946-102C-4735-BAA4-00980C253687}"/>
              </a:ext>
            </a:extLst>
          </p:cNvPr>
          <p:cNvSpPr>
            <a:spLocks noGrp="1"/>
          </p:cNvSpPr>
          <p:nvPr>
            <p:ph type="title"/>
          </p:nvPr>
        </p:nvSpPr>
        <p:spPr>
          <a:xfrm>
            <a:off x="628650" y="365125"/>
            <a:ext cx="7886700" cy="1325563"/>
          </a:xfrm>
        </p:spPr>
        <p:txBody>
          <a:bodyPr vert="horz" lIns="91440" tIns="45720" rIns="91440" bIns="45720" rtlCol="0" anchor="ctr">
            <a:normAutofit/>
          </a:bodyPr>
          <a:lstStyle/>
          <a:p>
            <a:r>
              <a:rPr lang="en-US" sz="2800" kern="1200" dirty="0">
                <a:solidFill>
                  <a:schemeClr val="tx1"/>
                </a:solidFill>
                <a:latin typeface="+mj-lt"/>
                <a:ea typeface="+mj-ea"/>
                <a:cs typeface="+mj-cs"/>
              </a:rPr>
              <a:t>Maintaining the planned treatment schedule is important because systemic cancer treatments often have a narrow margin of therapeutic benefit.</a:t>
            </a:r>
          </a:p>
        </p:txBody>
      </p:sp>
      <p:sp>
        <p:nvSpPr>
          <p:cNvPr id="3" name="Slide Number Placeholder 2">
            <a:extLst>
              <a:ext uri="{FF2B5EF4-FFF2-40B4-BE49-F238E27FC236}">
                <a16:creationId xmlns:a16="http://schemas.microsoft.com/office/drawing/2014/main" id="{67C71450-4A79-439D-AC6F-FD64F433714C}"/>
              </a:ext>
            </a:extLst>
          </p:cNvPr>
          <p:cNvSpPr>
            <a:spLocks noGrp="1"/>
          </p:cNvSpPr>
          <p:nvPr>
            <p:ph type="sldNum" sz="quarter" idx="12"/>
          </p:nvPr>
        </p:nvSpPr>
        <p:spPr>
          <a:xfrm>
            <a:off x="6457950" y="6356350"/>
            <a:ext cx="2057400" cy="365125"/>
          </a:xfrm>
          <a:prstGeom prst="ellipse">
            <a:avLst/>
          </a:prstGeom>
        </p:spPr>
        <p:txBody>
          <a:bodyPr vert="horz" lIns="91440" tIns="45720" rIns="91440" bIns="45720" rtlCol="0" anchor="ctr">
            <a:normAutofit/>
          </a:bodyPr>
          <a:lstStyle/>
          <a:p>
            <a:pPr defTabSz="914400">
              <a:lnSpc>
                <a:spcPct val="90000"/>
              </a:lnSpc>
              <a:spcAft>
                <a:spcPts val="600"/>
              </a:spcAft>
            </a:pPr>
            <a:fld id="{D57F1E4F-1CFF-5643-939E-217C01CDF565}" type="slidenum">
              <a:rPr lang="en-US" smtClean="0"/>
              <a:pPr defTabSz="914400">
                <a:lnSpc>
                  <a:spcPct val="90000"/>
                </a:lnSpc>
                <a:spcAft>
                  <a:spcPts val="600"/>
                </a:spcAft>
              </a:pPr>
              <a:t>6</a:t>
            </a:fld>
            <a:endParaRPr lang="en-US"/>
          </a:p>
        </p:txBody>
      </p:sp>
      <p:sp>
        <p:nvSpPr>
          <p:cNvPr id="24" name="Multiplication Sign 23">
            <a:extLst>
              <a:ext uri="{FF2B5EF4-FFF2-40B4-BE49-F238E27FC236}">
                <a16:creationId xmlns:a16="http://schemas.microsoft.com/office/drawing/2014/main" id="{4DB656E5-34B7-45DB-BB2B-28776F921EC3}"/>
              </a:ext>
            </a:extLst>
          </p:cNvPr>
          <p:cNvSpPr/>
          <p:nvPr/>
        </p:nvSpPr>
        <p:spPr>
          <a:xfrm>
            <a:off x="6838405" y="2690949"/>
            <a:ext cx="489857" cy="698863"/>
          </a:xfrm>
          <a:prstGeom prst="mathMultiply">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Arrow: Right 25">
            <a:extLst>
              <a:ext uri="{FF2B5EF4-FFF2-40B4-BE49-F238E27FC236}">
                <a16:creationId xmlns:a16="http://schemas.microsoft.com/office/drawing/2014/main" id="{1A24AA17-C996-42A0-B5E8-26269C6288EA}"/>
              </a:ext>
            </a:extLst>
          </p:cNvPr>
          <p:cNvSpPr/>
          <p:nvPr/>
        </p:nvSpPr>
        <p:spPr>
          <a:xfrm>
            <a:off x="4420032" y="2994661"/>
            <a:ext cx="60528"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Arrow: Right 27">
            <a:extLst>
              <a:ext uri="{FF2B5EF4-FFF2-40B4-BE49-F238E27FC236}">
                <a16:creationId xmlns:a16="http://schemas.microsoft.com/office/drawing/2014/main" id="{AF1D2C44-C62D-492A-A52A-954CF01CE1DC}"/>
              </a:ext>
            </a:extLst>
          </p:cNvPr>
          <p:cNvSpPr/>
          <p:nvPr/>
        </p:nvSpPr>
        <p:spPr>
          <a:xfrm>
            <a:off x="4085241" y="2898322"/>
            <a:ext cx="669582" cy="284116"/>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Arrow: Right 34">
            <a:extLst>
              <a:ext uri="{FF2B5EF4-FFF2-40B4-BE49-F238E27FC236}">
                <a16:creationId xmlns:a16="http://schemas.microsoft.com/office/drawing/2014/main" id="{CDFFF184-AAA8-4218-80DF-E6643E0F6170}"/>
              </a:ext>
            </a:extLst>
          </p:cNvPr>
          <p:cNvSpPr/>
          <p:nvPr/>
        </p:nvSpPr>
        <p:spPr>
          <a:xfrm>
            <a:off x="1480947" y="2898322"/>
            <a:ext cx="669582" cy="284116"/>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Diagram 3">
            <a:extLst>
              <a:ext uri="{FF2B5EF4-FFF2-40B4-BE49-F238E27FC236}">
                <a16:creationId xmlns:a16="http://schemas.microsoft.com/office/drawing/2014/main" id="{B4D2AA16-F2C3-44CD-99C0-84F3003410AA}"/>
              </a:ext>
            </a:extLst>
          </p:cNvPr>
          <p:cNvGraphicFramePr/>
          <p:nvPr>
            <p:extLst>
              <p:ext uri="{D42A27DB-BD31-4B8C-83A1-F6EECF244321}">
                <p14:modId xmlns:p14="http://schemas.microsoft.com/office/powerpoint/2010/main" val="1518993"/>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Multiplication Sign 11">
            <a:extLst>
              <a:ext uri="{FF2B5EF4-FFF2-40B4-BE49-F238E27FC236}">
                <a16:creationId xmlns:a16="http://schemas.microsoft.com/office/drawing/2014/main" id="{0E93DBC8-5210-4175-B126-BF0F31DD706A}"/>
              </a:ext>
            </a:extLst>
          </p:cNvPr>
          <p:cNvSpPr/>
          <p:nvPr/>
        </p:nvSpPr>
        <p:spPr>
          <a:xfrm>
            <a:off x="6824545" y="2593961"/>
            <a:ext cx="489857" cy="698863"/>
          </a:xfrm>
          <a:prstGeom prst="mathMultiply">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Arrow: Right 12">
            <a:extLst>
              <a:ext uri="{FF2B5EF4-FFF2-40B4-BE49-F238E27FC236}">
                <a16:creationId xmlns:a16="http://schemas.microsoft.com/office/drawing/2014/main" id="{DA9D5F58-F849-45A0-9B0C-E4AAC99B6655}"/>
              </a:ext>
            </a:extLst>
          </p:cNvPr>
          <p:cNvSpPr/>
          <p:nvPr/>
        </p:nvSpPr>
        <p:spPr>
          <a:xfrm>
            <a:off x="4071381" y="2801334"/>
            <a:ext cx="669582" cy="284116"/>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row: Right 13">
            <a:extLst>
              <a:ext uri="{FF2B5EF4-FFF2-40B4-BE49-F238E27FC236}">
                <a16:creationId xmlns:a16="http://schemas.microsoft.com/office/drawing/2014/main" id="{49A1F272-8A8E-4DE6-9127-DB38A5ABC8F0}"/>
              </a:ext>
            </a:extLst>
          </p:cNvPr>
          <p:cNvSpPr/>
          <p:nvPr/>
        </p:nvSpPr>
        <p:spPr>
          <a:xfrm>
            <a:off x="1467087" y="2801334"/>
            <a:ext cx="669582" cy="284116"/>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ooter Placeholder 5">
            <a:extLst>
              <a:ext uri="{FF2B5EF4-FFF2-40B4-BE49-F238E27FC236}">
                <a16:creationId xmlns:a16="http://schemas.microsoft.com/office/drawing/2014/main" id="{E87FDFA0-07DA-4F5E-A826-87929EC27008}"/>
              </a:ext>
            </a:extLst>
          </p:cNvPr>
          <p:cNvSpPr>
            <a:spLocks noGrp="1"/>
          </p:cNvSpPr>
          <p:nvPr>
            <p:ph type="ftr" sz="quarter" idx="11"/>
          </p:nvPr>
        </p:nvSpPr>
        <p:spPr>
          <a:xfrm>
            <a:off x="258828" y="6356350"/>
            <a:ext cx="3086100" cy="365125"/>
          </a:xfrm>
        </p:spPr>
        <p:txBody>
          <a:bodyPr/>
          <a:lstStyle/>
          <a:p>
            <a:pPr algn="l"/>
            <a:r>
              <a:rPr lang="en-US" i="1" dirty="0"/>
              <a:t>Reference 4</a:t>
            </a:r>
          </a:p>
        </p:txBody>
      </p:sp>
    </p:spTree>
    <p:extLst>
      <p:ext uri="{BB962C8B-B14F-4D97-AF65-F5344CB8AC3E}">
        <p14:creationId xmlns:p14="http://schemas.microsoft.com/office/powerpoint/2010/main" val="33333461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2B4F20B-97F8-4B21-AED8-1F8C38E40404}"/>
              </a:ext>
            </a:extLst>
          </p:cNvPr>
          <p:cNvSpPr txBox="1">
            <a:spLocks/>
          </p:cNvSpPr>
          <p:nvPr/>
        </p:nvSpPr>
        <p:spPr>
          <a:xfrm>
            <a:off x="3495248" y="1832421"/>
            <a:ext cx="4939867" cy="3785419"/>
          </a:xfrm>
          <a:prstGeom prst="rect">
            <a:avLst/>
          </a:prstGeom>
        </p:spPr>
        <p:txBody>
          <a:bodyPr vert="horz" lIns="91440" tIns="45720" rIns="91440" bIns="45720" rtlCol="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28600" lvl="1" defTabSz="914400">
              <a:lnSpc>
                <a:spcPct val="90000"/>
              </a:lnSpc>
              <a:spcAft>
                <a:spcPts val="600"/>
              </a:spcAft>
            </a:pPr>
            <a:r>
              <a:rPr lang="en-US" sz="2000" dirty="0"/>
              <a:t>It should include at minimum: </a:t>
            </a:r>
          </a:p>
          <a:p>
            <a:pPr marL="800100" lvl="1" indent="-228600" defTabSz="914400">
              <a:lnSpc>
                <a:spcPct val="90000"/>
              </a:lnSpc>
              <a:spcAft>
                <a:spcPts val="600"/>
              </a:spcAft>
              <a:buFont typeface="Arial" panose="020B0604020202020204" pitchFamily="34" charset="0"/>
              <a:buChar char="•"/>
            </a:pPr>
            <a:r>
              <a:rPr lang="en-US" sz="2000" dirty="0"/>
              <a:t>Patient’s name </a:t>
            </a:r>
          </a:p>
          <a:p>
            <a:pPr marL="800100" lvl="1" indent="-228600" defTabSz="914400">
              <a:lnSpc>
                <a:spcPct val="90000"/>
              </a:lnSpc>
              <a:spcAft>
                <a:spcPts val="600"/>
              </a:spcAft>
              <a:buFont typeface="Arial" panose="020B0604020202020204" pitchFamily="34" charset="0"/>
              <a:buChar char="•"/>
            </a:pPr>
            <a:r>
              <a:rPr lang="en-US" sz="2000" dirty="0"/>
              <a:t>A second patient identifier</a:t>
            </a:r>
          </a:p>
          <a:p>
            <a:pPr marL="800100" lvl="1" indent="-228600" defTabSz="914400">
              <a:lnSpc>
                <a:spcPct val="90000"/>
              </a:lnSpc>
              <a:spcAft>
                <a:spcPts val="600"/>
              </a:spcAft>
              <a:buFont typeface="Arial" panose="020B0604020202020204" pitchFamily="34" charset="0"/>
              <a:buChar char="•"/>
            </a:pPr>
            <a:r>
              <a:rPr lang="en-US" sz="2000" dirty="0"/>
              <a:t>The date the order is written</a:t>
            </a:r>
          </a:p>
          <a:p>
            <a:pPr marL="800100" lvl="1" indent="-228600" defTabSz="914400">
              <a:lnSpc>
                <a:spcPct val="90000"/>
              </a:lnSpc>
              <a:spcAft>
                <a:spcPts val="600"/>
              </a:spcAft>
              <a:buFont typeface="Arial" panose="020B0604020202020204" pitchFamily="34" charset="0"/>
              <a:buChar char="•"/>
            </a:pPr>
            <a:r>
              <a:rPr lang="en-US" sz="2000" dirty="0"/>
              <a:t>Regimen or protocol name and number</a:t>
            </a:r>
          </a:p>
          <a:p>
            <a:pPr marL="800100" lvl="1" indent="-228600" defTabSz="914400">
              <a:lnSpc>
                <a:spcPct val="90000"/>
              </a:lnSpc>
              <a:spcAft>
                <a:spcPts val="600"/>
              </a:spcAft>
              <a:buFont typeface="Arial" panose="020B0604020202020204" pitchFamily="34" charset="0"/>
              <a:buChar char="•"/>
            </a:pPr>
            <a:r>
              <a:rPr lang="en-US" sz="2000" dirty="0"/>
              <a:t>Cycle number and day, when applicable</a:t>
            </a:r>
          </a:p>
          <a:p>
            <a:pPr marL="800100" lvl="1" indent="-228600" defTabSz="914400">
              <a:lnSpc>
                <a:spcPct val="90000"/>
              </a:lnSpc>
              <a:spcAft>
                <a:spcPts val="600"/>
              </a:spcAft>
              <a:buFont typeface="Arial" panose="020B0604020202020204" pitchFamily="34" charset="0"/>
              <a:buChar char="•"/>
            </a:pPr>
            <a:r>
              <a:rPr lang="en-US" sz="2000" dirty="0"/>
              <a:t>All medications within the order set listed by using full generic names</a:t>
            </a:r>
          </a:p>
          <a:p>
            <a:pPr marL="800100" lvl="1" indent="-228600" defTabSz="914400">
              <a:lnSpc>
                <a:spcPct val="90000"/>
              </a:lnSpc>
              <a:spcAft>
                <a:spcPts val="600"/>
              </a:spcAft>
              <a:buFont typeface="Arial" panose="020B0604020202020204" pitchFamily="34" charset="0"/>
              <a:buChar char="•"/>
            </a:pPr>
            <a:r>
              <a:rPr lang="en-US" sz="2000" dirty="0"/>
              <a:t>Drug dose written following standards of abbreviation, trailing zeros, and leading zeros</a:t>
            </a:r>
          </a:p>
          <a:p>
            <a:pPr marL="800100" lvl="1" indent="-228600" defTabSz="914400">
              <a:lnSpc>
                <a:spcPct val="90000"/>
              </a:lnSpc>
              <a:spcAft>
                <a:spcPts val="600"/>
              </a:spcAft>
              <a:buFont typeface="Arial" panose="020B0604020202020204" pitchFamily="34" charset="0"/>
              <a:buChar char="•"/>
            </a:pPr>
            <a:r>
              <a:rPr lang="en-US" sz="2000" dirty="0"/>
              <a:t>The dose calculation </a:t>
            </a:r>
          </a:p>
          <a:p>
            <a:pPr marL="800100" lvl="1" indent="-228600" defTabSz="914400">
              <a:lnSpc>
                <a:spcPct val="90000"/>
              </a:lnSpc>
              <a:spcAft>
                <a:spcPts val="600"/>
              </a:spcAft>
              <a:buFont typeface="Arial" panose="020B0604020202020204" pitchFamily="34" charset="0"/>
              <a:buChar char="•"/>
            </a:pPr>
            <a:r>
              <a:rPr lang="en-US" sz="2000" dirty="0"/>
              <a:t>Verification of medication sequence</a:t>
            </a:r>
          </a:p>
          <a:p>
            <a:pPr>
              <a:spcAft>
                <a:spcPts val="600"/>
              </a:spcAft>
            </a:pPr>
            <a:br>
              <a:rPr lang="en-US" sz="2000" b="1" dirty="0">
                <a:latin typeface="+mn-lt"/>
                <a:ea typeface="+mn-ea"/>
                <a:cs typeface="+mn-cs"/>
              </a:rPr>
            </a:br>
            <a:endParaRPr lang="en-US" sz="2000" dirty="0">
              <a:latin typeface="+mn-lt"/>
              <a:ea typeface="+mn-ea"/>
              <a:cs typeface="+mn-cs"/>
            </a:endParaRPr>
          </a:p>
        </p:txBody>
      </p:sp>
      <p:pic>
        <p:nvPicPr>
          <p:cNvPr id="6" name="Picture 5">
            <a:extLst>
              <a:ext uri="{FF2B5EF4-FFF2-40B4-BE49-F238E27FC236}">
                <a16:creationId xmlns:a16="http://schemas.microsoft.com/office/drawing/2014/main" id="{D7D6092A-A175-4CDD-A5E7-C277A5CC42B4}"/>
              </a:ext>
            </a:extLst>
          </p:cNvPr>
          <p:cNvPicPr>
            <a:picLocks noChangeAspect="1"/>
          </p:cNvPicPr>
          <p:nvPr/>
        </p:nvPicPr>
        <p:blipFill rotWithShape="1">
          <a:blip r:embed="rId3">
            <a:extLst>
              <a:ext uri="{837473B0-CC2E-450A-ABE3-18F120FF3D39}">
                <a1611:picAttrSrcUrl xmlns:a1611="http://schemas.microsoft.com/office/drawing/2016/11/main" r:id="rId4"/>
              </a:ext>
            </a:extLst>
          </a:blip>
          <a:srcRect l="32463" r="33697" b="-1"/>
          <a:stretch/>
        </p:blipFill>
        <p:spPr>
          <a:xfrm>
            <a:off x="20" y="10"/>
            <a:ext cx="3476673" cy="6857990"/>
          </a:xfrm>
          <a:prstGeom prst="rect">
            <a:avLst/>
          </a:prstGeom>
          <a:effectLst/>
        </p:spPr>
      </p:pic>
      <p:cxnSp>
        <p:nvCxnSpPr>
          <p:cNvPr id="12" name="Straight Connector 11">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810700" y="2115117"/>
            <a:ext cx="4732020" cy="0"/>
          </a:xfrm>
          <a:prstGeom prst="line">
            <a:avLst/>
          </a:prstGeom>
          <a:ln w="19050">
            <a:solidFill>
              <a:srgbClr val="FF8E74"/>
            </a:solidFill>
          </a:ln>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87B7BDFB-9309-4AFE-9D5D-2855E9647A7A}"/>
              </a:ext>
            </a:extLst>
          </p:cNvPr>
          <p:cNvSpPr>
            <a:spLocks noGrp="1"/>
          </p:cNvSpPr>
          <p:nvPr>
            <p:ph type="sldNum" sz="quarter" idx="12"/>
          </p:nvPr>
        </p:nvSpPr>
        <p:spPr>
          <a:xfrm>
            <a:off x="7652651" y="6356349"/>
            <a:ext cx="890069" cy="365125"/>
          </a:xfrm>
        </p:spPr>
        <p:txBody>
          <a:bodyPr vert="horz" lIns="91440" tIns="45720" rIns="91440" bIns="45720" rtlCol="0" anchor="ctr">
            <a:normAutofit/>
          </a:bodyPr>
          <a:lstStyle/>
          <a:p>
            <a:pPr defTabSz="914400">
              <a:spcAft>
                <a:spcPts val="600"/>
              </a:spcAft>
              <a:defRPr/>
            </a:pPr>
            <a:fld id="{D57F1E4F-1CFF-5643-939E-217C01CDF565}" type="slidenum">
              <a:rPr lang="en-US" smtClean="0">
                <a:solidFill>
                  <a:prstClr val="black">
                    <a:tint val="75000"/>
                  </a:prstClr>
                </a:solidFill>
                <a:latin typeface="Calibri" panose="020F0502020204030204"/>
              </a:rPr>
              <a:pPr defTabSz="914400">
                <a:spcAft>
                  <a:spcPts val="600"/>
                </a:spcAft>
                <a:defRPr/>
              </a:pPr>
              <a:t>7</a:t>
            </a:fld>
            <a:endParaRPr lang="en-US">
              <a:solidFill>
                <a:prstClr val="black">
                  <a:tint val="75000"/>
                </a:prstClr>
              </a:solidFill>
              <a:latin typeface="Calibri" panose="020F0502020204030204"/>
            </a:endParaRPr>
          </a:p>
        </p:txBody>
      </p:sp>
      <p:sp>
        <p:nvSpPr>
          <p:cNvPr id="7" name="TextBox 6">
            <a:extLst>
              <a:ext uri="{FF2B5EF4-FFF2-40B4-BE49-F238E27FC236}">
                <a16:creationId xmlns:a16="http://schemas.microsoft.com/office/drawing/2014/main" id="{94FE0E87-D2E9-4F87-97A3-E9077075E496}"/>
              </a:ext>
            </a:extLst>
          </p:cNvPr>
          <p:cNvSpPr txBox="1"/>
          <p:nvPr/>
        </p:nvSpPr>
        <p:spPr>
          <a:xfrm>
            <a:off x="1045879" y="6657935"/>
            <a:ext cx="2440091"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4" tooltip="http://betterhealthwhileaging.net/10-types-medical-information-for-new-doctor-or-phr/">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5" tooltip="https://creativecommons.org/licenses/by-nc-sa/3.0/">
                  <a:extLst>
                    <a:ext uri="{A12FA001-AC4F-418D-AE19-62706E023703}">
                      <ahyp:hlinkClr xmlns:ahyp="http://schemas.microsoft.com/office/drawing/2018/hyperlinkcolor" val="tx"/>
                    </a:ext>
                  </a:extLst>
                </a:hlinkClick>
              </a:rPr>
              <a:t>CC BY-SA-NC</a:t>
            </a:r>
            <a:endParaRPr lang="en-US" sz="700">
              <a:solidFill>
                <a:srgbClr val="FFFFFF"/>
              </a:solidFill>
            </a:endParaRPr>
          </a:p>
        </p:txBody>
      </p:sp>
      <p:sp>
        <p:nvSpPr>
          <p:cNvPr id="8" name="Footer Placeholder 5">
            <a:extLst>
              <a:ext uri="{FF2B5EF4-FFF2-40B4-BE49-F238E27FC236}">
                <a16:creationId xmlns:a16="http://schemas.microsoft.com/office/drawing/2014/main" id="{2197C66F-FD10-44F6-A270-CED0B2EDF2C1}"/>
              </a:ext>
            </a:extLst>
          </p:cNvPr>
          <p:cNvSpPr>
            <a:spLocks noGrp="1"/>
          </p:cNvSpPr>
          <p:nvPr>
            <p:ph type="ftr" sz="quarter" idx="11"/>
          </p:nvPr>
        </p:nvSpPr>
        <p:spPr>
          <a:xfrm>
            <a:off x="0" y="6475362"/>
            <a:ext cx="3086100" cy="365125"/>
          </a:xfrm>
        </p:spPr>
        <p:txBody>
          <a:bodyPr vert="horz" lIns="91440" tIns="45720" rIns="91440" bIns="45720" rtlCol="0" anchor="ctr">
            <a:normAutofit/>
          </a:bodyPr>
          <a:lstStyle/>
          <a:p>
            <a:pPr algn="l" defTabSz="914400">
              <a:spcAft>
                <a:spcPts val="600"/>
              </a:spcAft>
              <a:defRPr/>
            </a:pPr>
            <a:r>
              <a:rPr lang="en-US" i="1" dirty="0">
                <a:solidFill>
                  <a:schemeClr val="bg1"/>
                </a:solidFill>
              </a:rPr>
              <a:t>Reference </a:t>
            </a:r>
            <a:r>
              <a:rPr lang="en-US" dirty="0">
                <a:solidFill>
                  <a:schemeClr val="bg1"/>
                </a:solidFill>
                <a:latin typeface="Calibri" panose="020F0502020204030204"/>
              </a:rPr>
              <a:t>3</a:t>
            </a:r>
            <a:endParaRPr lang="en-US" kern="1200" dirty="0">
              <a:solidFill>
                <a:schemeClr val="bg1"/>
              </a:solidFill>
              <a:latin typeface="Calibri" panose="020F0502020204030204"/>
            </a:endParaRPr>
          </a:p>
        </p:txBody>
      </p:sp>
      <p:sp>
        <p:nvSpPr>
          <p:cNvPr id="2" name="Title 1">
            <a:extLst>
              <a:ext uri="{FF2B5EF4-FFF2-40B4-BE49-F238E27FC236}">
                <a16:creationId xmlns:a16="http://schemas.microsoft.com/office/drawing/2014/main" id="{8EC4DE74-CD71-478F-8776-1066B557EA98}"/>
              </a:ext>
            </a:extLst>
          </p:cNvPr>
          <p:cNvSpPr>
            <a:spLocks noGrp="1"/>
          </p:cNvSpPr>
          <p:nvPr>
            <p:ph type="title"/>
          </p:nvPr>
        </p:nvSpPr>
        <p:spPr>
          <a:xfrm>
            <a:off x="2339776" y="687609"/>
            <a:ext cx="6655066" cy="1286160"/>
          </a:xfrm>
        </p:spPr>
        <p:txBody>
          <a:bodyPr vert="horz" lIns="91440" tIns="45720" rIns="91440" bIns="45720" rtlCol="0" anchor="b">
            <a:noAutofit/>
          </a:bodyPr>
          <a:lstStyle/>
          <a:p>
            <a:r>
              <a:rPr lang="en-US" sz="2800" b="1" dirty="0"/>
              <a:t>The treatment plan should be documented on the chemotherapy order</a:t>
            </a:r>
            <a:br>
              <a:rPr lang="en-US" sz="2800" b="1" dirty="0"/>
            </a:br>
            <a:endParaRPr lang="en-US" sz="2800" dirty="0"/>
          </a:p>
        </p:txBody>
      </p:sp>
    </p:spTree>
    <p:extLst>
      <p:ext uri="{BB962C8B-B14F-4D97-AF65-F5344CB8AC3E}">
        <p14:creationId xmlns:p14="http://schemas.microsoft.com/office/powerpoint/2010/main" val="23291696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DA1A2E9-63FE-408D-A803-8E306ECAB4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6543" y="450221"/>
            <a:ext cx="6748272" cy="3918123"/>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0404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A9F0D50-A0C5-4431-8790-2D30CC70D57B}"/>
              </a:ext>
            </a:extLst>
          </p:cNvPr>
          <p:cNvSpPr>
            <a:spLocks noGrp="1"/>
          </p:cNvSpPr>
          <p:nvPr>
            <p:ph type="ctrTitle"/>
          </p:nvPr>
        </p:nvSpPr>
        <p:spPr>
          <a:xfrm>
            <a:off x="825501" y="1111086"/>
            <a:ext cx="5767578" cy="2623885"/>
          </a:xfrm>
        </p:spPr>
        <p:txBody>
          <a:bodyPr anchor="ctr">
            <a:normAutofit/>
          </a:bodyPr>
          <a:lstStyle/>
          <a:p>
            <a:pPr lvl="0" algn="l"/>
            <a:r>
              <a:rPr lang="en-US" dirty="0">
                <a:solidFill>
                  <a:schemeClr val="bg1"/>
                </a:solidFill>
              </a:rPr>
              <a:t>Treatment Dose Calculations</a:t>
            </a:r>
          </a:p>
        </p:txBody>
      </p:sp>
      <p:sp>
        <p:nvSpPr>
          <p:cNvPr id="15" name="Rectangle 14">
            <a:extLst>
              <a:ext uri="{FF2B5EF4-FFF2-40B4-BE49-F238E27FC236}">
                <a16:creationId xmlns:a16="http://schemas.microsoft.com/office/drawing/2014/main" id="{927CAFC9-A675-4314-84EF-236FFA58A3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14508" y="2490532"/>
            <a:ext cx="1582948" cy="1877811"/>
          </a:xfrm>
          <a:prstGeom prst="rect">
            <a:avLst/>
          </a:prstGeom>
          <a:solidFill>
            <a:srgbClr val="7F7F7F">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FBE9F90C-C163-435B-9A68-D15C92D1CF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2900" y="4521269"/>
            <a:ext cx="8458200" cy="1877811"/>
          </a:xfrm>
          <a:prstGeom prst="rect">
            <a:avLst/>
          </a:prstGeom>
          <a:solidFill>
            <a:srgbClr val="7F7F7F">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1A882A9F-F4E9-4E23-8F0B-20B5DF42EA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14508" y="450221"/>
            <a:ext cx="1586592" cy="1890204"/>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 name="Slide Number Placeholder 2">
            <a:extLst>
              <a:ext uri="{FF2B5EF4-FFF2-40B4-BE49-F238E27FC236}">
                <a16:creationId xmlns:a16="http://schemas.microsoft.com/office/drawing/2014/main" id="{E7111FFD-6426-4DFF-AF2A-1C71F7662190}"/>
              </a:ext>
            </a:extLst>
          </p:cNvPr>
          <p:cNvSpPr>
            <a:spLocks noGrp="1"/>
          </p:cNvSpPr>
          <p:nvPr>
            <p:ph type="sldNum" sz="quarter" idx="12"/>
          </p:nvPr>
        </p:nvSpPr>
        <p:spPr>
          <a:xfrm>
            <a:off x="7455807" y="771953"/>
            <a:ext cx="1099459" cy="1234345"/>
          </a:xfrm>
        </p:spPr>
        <p:txBody>
          <a:bodyPr vert="horz" lIns="91440" tIns="45720" rIns="91440" bIns="45720" rtlCol="0" anchor="ctr">
            <a:normAutofit/>
          </a:bodyPr>
          <a:lstStyle/>
          <a:p>
            <a:pPr algn="ctr" defTabSz="914400">
              <a:spcAft>
                <a:spcPts val="600"/>
              </a:spcAft>
            </a:pPr>
            <a:r>
              <a:rPr lang="en-US" sz="3800" dirty="0">
                <a:solidFill>
                  <a:srgbClr val="FFFFFF"/>
                </a:solidFill>
              </a:rPr>
              <a:t>2</a:t>
            </a:r>
          </a:p>
        </p:txBody>
      </p:sp>
    </p:spTree>
    <p:extLst>
      <p:ext uri="{BB962C8B-B14F-4D97-AF65-F5344CB8AC3E}">
        <p14:creationId xmlns:p14="http://schemas.microsoft.com/office/powerpoint/2010/main" val="13086349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D5E83-07E1-4C7F-9B8E-22BF444C5F04}"/>
              </a:ext>
            </a:extLst>
          </p:cNvPr>
          <p:cNvSpPr>
            <a:spLocks noGrp="1"/>
          </p:cNvSpPr>
          <p:nvPr>
            <p:ph type="title"/>
          </p:nvPr>
        </p:nvSpPr>
        <p:spPr>
          <a:xfrm>
            <a:off x="628650" y="365125"/>
            <a:ext cx="7886700" cy="1325563"/>
          </a:xfrm>
        </p:spPr>
        <p:txBody>
          <a:bodyPr vert="horz" lIns="91440" tIns="45720" rIns="91440" bIns="45720" rtlCol="0" anchor="ctr">
            <a:normAutofit/>
          </a:bodyPr>
          <a:lstStyle/>
          <a:p>
            <a:r>
              <a:rPr lang="en-US" sz="3700" kern="1200" dirty="0">
                <a:solidFill>
                  <a:schemeClr val="tx1"/>
                </a:solidFill>
                <a:latin typeface="+mj-lt"/>
                <a:ea typeface="+mj-ea"/>
                <a:cs typeface="+mj-cs"/>
              </a:rPr>
              <a:t>Several methods of dosing may be used depending on the prescribed drugs</a:t>
            </a:r>
          </a:p>
        </p:txBody>
      </p:sp>
      <p:sp>
        <p:nvSpPr>
          <p:cNvPr id="3" name="Slide Number Placeholder 2">
            <a:extLst>
              <a:ext uri="{FF2B5EF4-FFF2-40B4-BE49-F238E27FC236}">
                <a16:creationId xmlns:a16="http://schemas.microsoft.com/office/drawing/2014/main" id="{1DF0D056-EF92-4A3C-9AAD-51687BA5D308}"/>
              </a:ext>
            </a:extLst>
          </p:cNvPr>
          <p:cNvSpPr>
            <a:spLocks noGrp="1"/>
          </p:cNvSpPr>
          <p:nvPr>
            <p:ph type="sldNum" sz="quarter" idx="12"/>
          </p:nvPr>
        </p:nvSpPr>
        <p:spPr>
          <a:xfrm>
            <a:off x="6457950" y="6359525"/>
            <a:ext cx="2057400" cy="365125"/>
          </a:xfrm>
        </p:spPr>
        <p:txBody>
          <a:bodyPr vert="horz" lIns="91440" tIns="45720" rIns="91440" bIns="45720" rtlCol="0" anchor="ctr">
            <a:normAutofit/>
          </a:bodyPr>
          <a:lstStyle/>
          <a:p>
            <a:pPr defTabSz="914400">
              <a:spcAft>
                <a:spcPts val="600"/>
              </a:spcAft>
            </a:pPr>
            <a:fld id="{D57F1E4F-1CFF-5643-939E-217C01CDF565}" type="slidenum">
              <a:rPr lang="en-US" smtClean="0"/>
              <a:pPr defTabSz="914400">
                <a:spcAft>
                  <a:spcPts val="600"/>
                </a:spcAft>
              </a:pPr>
              <a:t>9</a:t>
            </a:fld>
            <a:endParaRPr lang="en-US"/>
          </a:p>
        </p:txBody>
      </p:sp>
      <p:graphicFrame>
        <p:nvGraphicFramePr>
          <p:cNvPr id="4" name="Diagram 3">
            <a:extLst>
              <a:ext uri="{FF2B5EF4-FFF2-40B4-BE49-F238E27FC236}">
                <a16:creationId xmlns:a16="http://schemas.microsoft.com/office/drawing/2014/main" id="{C95729C9-16E4-4257-932C-307888AC6C58}"/>
              </a:ext>
            </a:extLst>
          </p:cNvPr>
          <p:cNvGraphicFramePr/>
          <p:nvPr>
            <p:extLst>
              <p:ext uri="{D42A27DB-BD31-4B8C-83A1-F6EECF244321}">
                <p14:modId xmlns:p14="http://schemas.microsoft.com/office/powerpoint/2010/main" val="507010889"/>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Footer Placeholder 5">
            <a:extLst>
              <a:ext uri="{FF2B5EF4-FFF2-40B4-BE49-F238E27FC236}">
                <a16:creationId xmlns:a16="http://schemas.microsoft.com/office/drawing/2014/main" id="{DB640152-0A94-4AFB-9066-0F0711C7B8E2}"/>
              </a:ext>
            </a:extLst>
          </p:cNvPr>
          <p:cNvSpPr>
            <a:spLocks noGrp="1"/>
          </p:cNvSpPr>
          <p:nvPr>
            <p:ph type="ftr" sz="quarter" idx="11"/>
          </p:nvPr>
        </p:nvSpPr>
        <p:spPr>
          <a:xfrm>
            <a:off x="127000" y="6375827"/>
            <a:ext cx="3067565" cy="348823"/>
          </a:xfrm>
        </p:spPr>
        <p:txBody>
          <a:bodyPr vert="horz" lIns="91440" tIns="45720" rIns="91440" bIns="45720" rtlCol="0" anchor="ctr">
            <a:normAutofit/>
          </a:bodyPr>
          <a:lstStyle/>
          <a:p>
            <a:pPr algn="l" defTabSz="914400">
              <a:spcAft>
                <a:spcPts val="600"/>
              </a:spcAft>
              <a:defRPr/>
            </a:pPr>
            <a:r>
              <a:rPr lang="en-US" i="1" dirty="0">
                <a:solidFill>
                  <a:schemeClr val="bg1">
                    <a:lumMod val="50000"/>
                  </a:schemeClr>
                </a:solidFill>
              </a:rPr>
              <a:t>Reference </a:t>
            </a:r>
            <a:r>
              <a:rPr lang="en-US" i="1" kern="1200" dirty="0">
                <a:solidFill>
                  <a:schemeClr val="bg1">
                    <a:lumMod val="50000"/>
                  </a:schemeClr>
                </a:solidFill>
                <a:latin typeface="Calibri" panose="020F0502020204030204"/>
              </a:rPr>
              <a:t>2</a:t>
            </a:r>
          </a:p>
        </p:txBody>
      </p:sp>
    </p:spTree>
    <p:extLst>
      <p:ext uri="{BB962C8B-B14F-4D97-AF65-F5344CB8AC3E}">
        <p14:creationId xmlns:p14="http://schemas.microsoft.com/office/powerpoint/2010/main" val="1514852485"/>
      </p:ext>
    </p:extLst>
  </p:cSld>
  <p:clrMapOvr>
    <a:masterClrMapping/>
  </p:clrMapOvr>
</p:sld>
</file>

<file path=ppt/theme/theme1.xml><?xml version="1.0" encoding="utf-8"?>
<a:theme xmlns:a="http://schemas.openxmlformats.org/drawingml/2006/main" name="Office Theme">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TotalTime>
  <Words>2433</Words>
  <Application>Microsoft Office PowerPoint</Application>
  <PresentationFormat>On-screen Show (4:3)</PresentationFormat>
  <Paragraphs>345</Paragraphs>
  <Slides>26</Slides>
  <Notes>25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Calibri</vt:lpstr>
      <vt:lpstr>Calibri Light</vt:lpstr>
      <vt:lpstr>Cambria Math</vt:lpstr>
      <vt:lpstr>Office Theme</vt:lpstr>
      <vt:lpstr>Administration: Treatment Goals + Strategies  </vt:lpstr>
      <vt:lpstr>Who should take this training </vt:lpstr>
      <vt:lpstr>Training Modules + Learning Objectives  </vt:lpstr>
      <vt:lpstr>Treatment Approaches </vt:lpstr>
      <vt:lpstr> </vt:lpstr>
      <vt:lpstr>Maintaining the planned treatment schedule is important because systemic cancer treatments often have a narrow margin of therapeutic benefit.</vt:lpstr>
      <vt:lpstr>The treatment plan should be documented on the chemotherapy order </vt:lpstr>
      <vt:lpstr>Treatment Dose Calculations</vt:lpstr>
      <vt:lpstr>Several methods of dosing may be used depending on the prescribed drugs</vt:lpstr>
      <vt:lpstr>Fixed doses  </vt:lpstr>
      <vt:lpstr>Weight-based dosing  </vt:lpstr>
      <vt:lpstr>Body Surface Area (BSA) based dosing  </vt:lpstr>
      <vt:lpstr>AUC-based dosing  </vt:lpstr>
      <vt:lpstr>AUC of carboplatin accounts for:</vt:lpstr>
      <vt:lpstr>Before the AUC can be calculated, the estimated creatinine clearance (estCrCl) needs to be calculated or the actual glomerular filtration rate (GFR) needs to be established.   The GFR is rarely used because it requires a 24 hours urine collection.  </vt:lpstr>
      <vt:lpstr>There are several formulas to obtain the value of the estCrCl, most commonly used is the Cockcroft-Gault formula.  </vt:lpstr>
      <vt:lpstr>If different formulas are used, the outcomes can show significantly different results.  </vt:lpstr>
      <vt:lpstr>After the estCrCl or GFR are determined, the Calvert formula can be used to calculate the dose of carboplatin.  </vt:lpstr>
      <vt:lpstr>The dose calculation should  include: </vt:lpstr>
      <vt:lpstr>Treatment Plan Verification  </vt:lpstr>
      <vt:lpstr>A licensed pharmacist verifies all orders before administration of chemotherapy </vt:lpstr>
      <vt:lpstr>Before preparation, a second person verifies:</vt:lpstr>
      <vt:lpstr>Upon preparation, a second person verifies:</vt:lpstr>
      <vt:lpstr>Before each chemotherapy administration, at least two practitioners verify and document the accuracy of the following elements: </vt:lpstr>
      <vt:lpstr>If orders are unclear or leave room for interpretation, clarification needs to be obtained from the prescriber and adequately documented. </vt:lpstr>
      <vt:lpstr>References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Administration: Treatment Goals + Strategies  </dc:title>
  <dc:creator>Justine Swindell</dc:creator>
  <cp:lastModifiedBy>Meg O'Brien</cp:lastModifiedBy>
  <cp:revision>16</cp:revision>
  <dcterms:created xsi:type="dcterms:W3CDTF">2020-02-21T16:37:42Z</dcterms:created>
  <dcterms:modified xsi:type="dcterms:W3CDTF">2020-07-05T23:12:10Z</dcterms:modified>
</cp:coreProperties>
</file>